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25"/>
  </p:notesMasterIdLst>
  <p:sldIdLst>
    <p:sldId id="256" r:id="rId3"/>
    <p:sldId id="318" r:id="rId4"/>
    <p:sldId id="1948" r:id="rId5"/>
    <p:sldId id="1952" r:id="rId6"/>
    <p:sldId id="872" r:id="rId7"/>
    <p:sldId id="269" r:id="rId8"/>
    <p:sldId id="265" r:id="rId9"/>
    <p:sldId id="880" r:id="rId10"/>
    <p:sldId id="898" r:id="rId11"/>
    <p:sldId id="1973" r:id="rId12"/>
    <p:sldId id="1956" r:id="rId13"/>
    <p:sldId id="1957" r:id="rId14"/>
    <p:sldId id="1959" r:id="rId15"/>
    <p:sldId id="1974" r:id="rId16"/>
    <p:sldId id="1960" r:id="rId17"/>
    <p:sldId id="1963" r:id="rId18"/>
    <p:sldId id="1966" r:id="rId19"/>
    <p:sldId id="1965" r:id="rId20"/>
    <p:sldId id="1967" r:id="rId21"/>
    <p:sldId id="1975" r:id="rId22"/>
    <p:sldId id="1972" r:id="rId23"/>
    <p:sldId id="19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E53"/>
    <a:srgbClr val="054D53"/>
    <a:srgbClr val="F2F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42516-B78A-4E1D-A2EF-D280BE673907}" v="394" dt="2020-06-19T12:08:25.412"/>
    <p1510:client id="{B5606418-8FFA-CC0D-CBFC-A1B95DE276F4}" v="38" dt="2020-06-19T18:03:15.683"/>
    <p1510:client id="{DD746D40-33AA-1B57-9567-5BB06EF79D62}" v="2453" dt="2020-06-19T13:58:03.238"/>
    <p1510:client id="{EAD92909-8007-4EAA-9595-BD84596E38D6}" v="1" dt="2020-06-19T15:00:16.989"/>
    <p1510:client id="{FD8C7D45-6CC6-E2BC-F788-73FB4F668510}" v="2" dt="2020-06-19T21:24:10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AFDE0-E5D1-EF46-8B9F-8793FA9913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AE701-8750-FB4C-9E80-EBD68CA4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84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E701-8750-FB4C-9E80-EBD68CA4F9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4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46A2-7889-4E21-AC5D-1D5C3705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73F5-F6A6-4EE5-8736-D3035C99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CE9EB-A83A-4756-80EF-6C2AF93A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6E125-C36E-429C-9C82-A0DC9B77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9BD87-80AB-4869-B587-6B8A37EC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2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DA3B-741D-4B53-9B65-EF3C13D57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D99C9B-7BCD-48F7-A0D2-BC0618644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FD963-7F6F-4C43-8584-ACC180C68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2014D-F2D6-42F9-90A5-FECFF2FF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E129A-9192-4B44-BBFA-A0CD111A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6E134-9651-4E2C-A74C-2C1CFC69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89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5074-3B1B-4CB0-B4ED-C2395765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94C2A-787A-46D2-A8F7-B208102D1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F537C-7AD8-404C-8714-782330DF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58A55-1774-4D20-A2A9-5A142406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00FB0-8656-4488-AAD6-30D66E8F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563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0FA4F-AA50-481A-AC29-D5603D9EC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B9990-D863-4A60-B5F9-0AA7F15A9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14B6A-1CAB-4F2F-9149-FA3C1057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EEE5E-2FF7-4FE7-A5D6-335B67F56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2A74B-08BF-44BE-B6EA-8A1651B0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08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9" y="381000"/>
            <a:ext cx="11062315" cy="8382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6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6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085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9" y="381000"/>
            <a:ext cx="11062315" cy="8382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6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6" y="76200"/>
                        <a:ext cx="730973" cy="547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033D75B9-2E75-4590-9ECA-E3C1F92DC2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9256" y="45244"/>
            <a:ext cx="60805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5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FD00-414B-4D72-B13A-856AB5C67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72937"/>
            <a:ext cx="9144000" cy="896983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70A26-5E9A-4FD1-A0E4-912D0912F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107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C46B5-3A2A-47C2-940F-7A7E188D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Ubuntu" panose="020B060402020202020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499B-A67A-49EA-BE85-6DEDBFDB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5D9F"/>
                </a:solidFill>
              </a:defRPr>
            </a:lvl1pPr>
            <a:lvl2pPr>
              <a:defRPr>
                <a:solidFill>
                  <a:srgbClr val="005D9F"/>
                </a:solidFill>
              </a:defRPr>
            </a:lvl2pPr>
            <a:lvl3pPr>
              <a:defRPr>
                <a:solidFill>
                  <a:srgbClr val="005D9F"/>
                </a:solidFill>
              </a:defRPr>
            </a:lvl3pPr>
            <a:lvl4pPr>
              <a:defRPr>
                <a:solidFill>
                  <a:srgbClr val="005D9F"/>
                </a:solidFill>
              </a:defRPr>
            </a:lvl4pPr>
            <a:lvl5pPr>
              <a:defRPr>
                <a:solidFill>
                  <a:srgbClr val="005D9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89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9150-E379-4D23-90A2-70192437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DAB4-0FF5-4C67-A630-D56247322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0C978-FB9A-4723-BF3C-8DB390D71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143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78E6-BDA8-4682-923B-76D3C059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Ubuntu" panose="020B060402020202020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92894-3A1A-4F11-9AD5-A6EE352F4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EB057-CB8C-4DBE-BBB3-F0F0E86AA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5BD60-80F7-4CE8-9148-A0780D212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2F93E-62B3-43C4-9B69-54D33B602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503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93DB-2D02-4AD8-B76C-64C321D9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Ubuntu" panose="020B060402020202020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7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BBF5-8E47-4CA2-9F25-5CC6DD207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B3A8C-A76A-4D4C-A5F3-063C0AB7E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15A8-7251-4C92-B11C-C62B02AF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6DBA-EA3C-4F6D-A43E-C40DEAF2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28A3-BF5F-4527-9A6F-4B9D7B8A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244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843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8377-801D-4C21-90F3-7F324BE6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 b="1">
                <a:latin typeface="Ubuntu" panose="020B060402020202020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B59B-9137-4FB1-8AC1-4C102C5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79400-F6D2-40C7-8C27-FF94E940F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8004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5AEA-5831-4083-BD3C-EE2E12DC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00" b="1">
                <a:latin typeface="Ubuntu" panose="020B060402020202020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51081-F2C0-49B5-9F99-8B2A46BFF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00BA7-4405-43A3-A892-DA6832592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918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0B07-1A59-42DA-8F64-97361105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Ubuntu" panose="020B060402020202020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563A5-EA73-4F1B-A445-F1A4CB847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085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2E2CC-12A4-419F-9158-D8634EA32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BCE19-A517-4917-A3F0-5D617852B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114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302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with sub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092200"/>
            <a:ext cx="10972800" cy="4673600"/>
          </a:xfrm>
          <a:prstGeom prst="rect">
            <a:avLst/>
          </a:prstGeom>
        </p:spPr>
        <p:txBody>
          <a:bodyPr/>
          <a:lstStyle>
            <a:lvl1pPr marL="457189" indent="-457189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aseline="0">
                <a:solidFill>
                  <a:srgbClr val="006666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alibri" panose="020F0502020204030204" pitchFamily="34" charset="0"/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867">
                <a:solidFill>
                  <a:srgbClr val="006666"/>
                </a:solidFill>
                <a:latin typeface="Century Gothic" panose="020B0502020202020204" pitchFamily="34" charset="0"/>
                <a:cs typeface="Calibri" panose="020F0502020204030204" pitchFamily="34" charset="0"/>
              </a:defRPr>
            </a:lvl2pPr>
            <a:lvl3pPr marL="1219170" indent="0">
              <a:buNone/>
              <a:defRPr/>
            </a:lvl3pPr>
          </a:lstStyle>
          <a:p>
            <a:pPr lvl="0"/>
            <a:r>
              <a:rPr lang="en-US"/>
              <a:t>Text First level 1</a:t>
            </a:r>
          </a:p>
          <a:p>
            <a:pPr lvl="1"/>
            <a:r>
              <a:rPr lang="en-US"/>
              <a:t>Text second level 1</a:t>
            </a:r>
          </a:p>
          <a:p>
            <a:pPr lvl="1"/>
            <a:r>
              <a:rPr lang="en-US"/>
              <a:t>Text second level 2</a:t>
            </a:r>
          </a:p>
          <a:p>
            <a:pPr lvl="0"/>
            <a:r>
              <a:rPr lang="en-US"/>
              <a:t>Text First level 2</a:t>
            </a:r>
          </a:p>
          <a:p>
            <a:pPr lvl="1"/>
            <a:r>
              <a:rPr lang="en-US"/>
              <a:t>Text second level 1</a:t>
            </a:r>
          </a:p>
          <a:p>
            <a:pPr lvl="1"/>
            <a:r>
              <a:rPr lang="en-US"/>
              <a:t>Text second level 2</a:t>
            </a:r>
          </a:p>
          <a:p>
            <a:pPr lvl="1"/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778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spc="-133" baseline="0">
                <a:solidFill>
                  <a:schemeClr val="accent4"/>
                </a:solidFill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234463049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6D88-BBF0-49D3-B120-B925B4BA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9D6A8-877B-4F42-BAEE-0629ACAB6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AA7F0-7E18-4C5B-9AB7-4B74C2D1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0863B-7AB9-49C1-86B6-5780B3FF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40B0B-5D29-4AB2-8DC1-C693D915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89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E6F9-BEFE-4298-9F0B-60B3687A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E5CA-0FAD-47C8-81BD-4B33C4916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DA32-7656-4755-8ED2-99CBED09D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0FEE5-A295-4CE6-93C2-95569813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6D41-1EED-4665-8C5A-8FF4609F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C30AE-62EB-4D20-B6C8-08F5BCC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31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D95B-59DB-40FC-A7FA-BB2F13B5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E08AD-FBAD-472F-86F7-2071A3762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614B6-4C76-46E0-AB76-8697D146C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12FEA-309A-4812-B00B-5D9DD8BF4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C7989-B5E8-43A9-B84E-3FE69FAFB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30AC9-3586-4540-9E45-9B711D41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F7AD6-5751-49DE-B32F-43F50DE5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91467-885B-46D4-8A6A-B2FD9022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4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8449-1992-46D7-81D5-98CB60204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FAB7C-7D10-4733-9EEF-AFB28EDD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1AC8A-E337-401B-A3EE-C70D7325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62202-9C6B-4074-8AC6-DE07960C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35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AB14B-BE52-4192-8D2B-40716568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C18FC-39FC-43F1-909B-8E555242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74F22-CC99-42A9-B25F-B46DB899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14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2C08-39D4-411B-BD9C-D44F3479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C9DB-5AE8-4668-8B5A-12FE32A2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B0C14-61CC-4FCE-B870-938E5298D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5E518-2F7D-4195-A72B-BD468D6F32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E8820-E73D-452E-A5B1-A6D4F73BD387}" type="datetimeFigureOut">
              <a:rPr lang="en-IN" smtClean="0"/>
              <a:t>19-06-2020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B19C5-0F21-4F9C-BD1A-BE4AC189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ACACA-5299-403E-923F-BFD9228A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207E8-1590-4970-818F-88B6D2DEF5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89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7B53DEC-E714-4039-B98F-52FD8C5C9216}"/>
              </a:ext>
            </a:extLst>
          </p:cNvPr>
          <p:cNvGrpSpPr/>
          <p:nvPr userDrawn="1"/>
        </p:nvGrpSpPr>
        <p:grpSpPr>
          <a:xfrm>
            <a:off x="-135424" y="-20333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F5D962-BC75-4E34-8E1E-A698F7708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2BB5BF-7C78-44DB-B0F2-7FB7BEB5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531" y="6410869"/>
              <a:ext cx="3161489" cy="42025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3E1D98F-0927-4F6D-B88B-6CEF3099332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62101" y="5682316"/>
            <a:ext cx="1865323" cy="18653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98C2B8-D889-B742-BB96-EDE350816EE9}"/>
              </a:ext>
            </a:extLst>
          </p:cNvPr>
          <p:cNvSpPr/>
          <p:nvPr userDrawn="1"/>
        </p:nvSpPr>
        <p:spPr>
          <a:xfrm>
            <a:off x="0" y="6371955"/>
            <a:ext cx="12192000" cy="486043"/>
          </a:xfrm>
          <a:prstGeom prst="rect">
            <a:avLst/>
          </a:prstGeom>
          <a:solidFill>
            <a:srgbClr val="044E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75EDF6-F9D3-7C4A-B8DB-806006DBFEE6}"/>
              </a:ext>
            </a:extLst>
          </p:cNvPr>
          <p:cNvSpPr/>
          <p:nvPr userDrawn="1"/>
        </p:nvSpPr>
        <p:spPr>
          <a:xfrm>
            <a:off x="4857549" y="6698495"/>
            <a:ext cx="22060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700">
                <a:solidFill>
                  <a:srgbClr val="E2E1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2018 Mu Sigma   |    </a:t>
            </a:r>
            <a:fld id="{F27D732B-E941-42A7-8556-E9F83371A585}" type="slidenum">
              <a:rPr lang="en-US" sz="700" smtClean="0">
                <a:solidFill>
                  <a:srgbClr val="E2E1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‹#›</a:t>
            </a:fld>
            <a:r>
              <a:rPr lang="en-US" sz="700">
                <a:solidFill>
                  <a:srgbClr val="E2E1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|   Reproduction Prohibited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F4C825-BA74-C940-9767-6CF0506CC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657" y="6366820"/>
            <a:ext cx="389838" cy="3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AF991D8-0162-4D07-AA77-50B9C5AB7A8C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0761A3"/>
          </a:solidFill>
          <a:ln>
            <a:solidFill>
              <a:srgbClr val="0761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982FC-D3B6-481D-83DA-300BFD76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FF3B1-B408-42E2-BC7C-602C711C2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C536FC-342C-4CF9-8C98-9FB175978367}"/>
              </a:ext>
            </a:extLst>
          </p:cNvPr>
          <p:cNvGrpSpPr/>
          <p:nvPr userDrawn="1"/>
        </p:nvGrpSpPr>
        <p:grpSpPr>
          <a:xfrm>
            <a:off x="5123415" y="6385788"/>
            <a:ext cx="2172390" cy="477022"/>
            <a:chOff x="5175393" y="6388930"/>
            <a:chExt cx="2172390" cy="4770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9EC64AC-77CF-4A0E-AC3E-3E0DBEBBF7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728"/>
            <a:stretch/>
          </p:blipFill>
          <p:spPr>
            <a:xfrm>
              <a:off x="5949598" y="6388930"/>
              <a:ext cx="367649" cy="2999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643E1C-8E93-4E05-82FA-9144C5A5E368}"/>
                </a:ext>
              </a:extLst>
            </p:cNvPr>
            <p:cNvSpPr txBox="1"/>
            <p:nvPr userDrawn="1"/>
          </p:nvSpPr>
          <p:spPr>
            <a:xfrm>
              <a:off x="5175393" y="6665897"/>
              <a:ext cx="217239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700" b="0" i="0" kern="1200">
                  <a:solidFill>
                    <a:schemeClr val="bg1"/>
                  </a:solidFill>
                  <a:effectLst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© 2020 Mu </a:t>
              </a:r>
              <a:r>
                <a:rPr lang="en-IN" sz="700" b="0" i="0" kern="1200">
                  <a:solidFill>
                    <a:schemeClr val="bg1"/>
                  </a:solidFill>
                  <a:effectLst/>
                  <a:latin typeface="Lato" panose="020F0502020204030203" pitchFamily="34" charset="77"/>
                  <a:ea typeface="+mn-ea"/>
                  <a:cs typeface="Segoe UI Light" panose="020B0502040204020203" pitchFamily="34" charset="0"/>
                </a:rPr>
                <a:t>Sigma</a:t>
              </a:r>
              <a:r>
                <a:rPr lang="en-IN" sz="700" b="0" i="0" kern="1200">
                  <a:solidFill>
                    <a:schemeClr val="bg1"/>
                  </a:solidFill>
                  <a:effectLst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   |         |   Reproduction Prohibited</a:t>
              </a:r>
              <a:endParaRPr lang="en-IN" sz="70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F0AE20-07B7-4E4F-A7F4-058293FE32C3}"/>
              </a:ext>
            </a:extLst>
          </p:cNvPr>
          <p:cNvSpPr txBox="1"/>
          <p:nvPr userDrawn="1"/>
        </p:nvSpPr>
        <p:spPr>
          <a:xfrm>
            <a:off x="5958425" y="6662755"/>
            <a:ext cx="3068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F6B37D0-7029-4AD5-91A5-A18593E769F4}" type="slidenum">
              <a:rPr lang="en-IN" sz="70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‹#›</a:t>
            </a:fld>
            <a:endParaRPr lang="en-IN" sz="7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005D9F"/>
          </a:solidFill>
          <a:latin typeface="Ubuntu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5D9F"/>
          </a:solidFill>
          <a:latin typeface="Ubuntu" panose="020B05040306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D9F"/>
          </a:solidFill>
          <a:latin typeface="Ubuntu" panose="020B05040306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D9F"/>
          </a:solidFill>
          <a:latin typeface="Ubuntu" panose="020B05040306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D9F"/>
          </a:solidFill>
          <a:latin typeface="Ubuntu" panose="020B05040306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D9F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muHVT/index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gif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2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650373-FA1C-4994-A18D-E1250BE5C651}"/>
              </a:ext>
            </a:extLst>
          </p:cNvPr>
          <p:cNvSpPr/>
          <p:nvPr/>
        </p:nvSpPr>
        <p:spPr>
          <a:xfrm>
            <a:off x="0" y="2385290"/>
            <a:ext cx="12192000" cy="252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0D7FE-2646-0544-9185-A046E58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4370" y="2974482"/>
            <a:ext cx="1600978" cy="1347223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EC531-3781-8A40-822B-8DF6DC8B5E72}"/>
              </a:ext>
            </a:extLst>
          </p:cNvPr>
          <p:cNvSpPr txBox="1"/>
          <p:nvPr/>
        </p:nvSpPr>
        <p:spPr>
          <a:xfrm>
            <a:off x="3100484" y="2859854"/>
            <a:ext cx="9091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muHVT</a:t>
            </a:r>
            <a:r>
              <a:rPr kumimoji="0" lang="en-IN" sz="32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: Case based computational geometry modeling toolkit using 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87F253-7961-8C45-9DFA-64A2ECC17CFA}"/>
              </a:ext>
            </a:extLst>
          </p:cNvPr>
          <p:cNvCxnSpPr>
            <a:cxnSpLocks/>
          </p:cNvCxnSpPr>
          <p:nvPr/>
        </p:nvCxnSpPr>
        <p:spPr>
          <a:xfrm>
            <a:off x="3094135" y="2786630"/>
            <a:ext cx="12699" cy="1740982"/>
          </a:xfrm>
          <a:prstGeom prst="line">
            <a:avLst/>
          </a:prstGeom>
          <a:ln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8D6181-001F-4D01-AE96-03853D74653F}"/>
              </a:ext>
            </a:extLst>
          </p:cNvPr>
          <p:cNvSpPr txBox="1"/>
          <p:nvPr/>
        </p:nvSpPr>
        <p:spPr>
          <a:xfrm>
            <a:off x="3109044" y="4029647"/>
            <a:ext cx="718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Zubin Dowlaty</a:t>
            </a:r>
            <a:r>
              <a:rPr lang="en-US" sz="2000">
                <a:solidFill>
                  <a:srgbClr val="800000"/>
                </a:solidFill>
                <a:latin typeface="Century Gothic" panose="020B0502020202020204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Sangeet Moy Das, Shubhra Prakash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entury Gothic" panose="020B0502020202020204" pitchFamily="34" charset="0"/>
              </a:rPr>
              <a:t>July 2020</a:t>
            </a:r>
          </a:p>
        </p:txBody>
      </p:sp>
    </p:spTree>
    <p:extLst>
      <p:ext uri="{BB962C8B-B14F-4D97-AF65-F5344CB8AC3E}">
        <p14:creationId xmlns:p14="http://schemas.microsoft.com/office/powerpoint/2010/main" val="122846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9A1A08-B903-41B8-B73B-5B77E2EED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190" y="1902976"/>
            <a:ext cx="7047912" cy="311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/>
              </a:rPr>
              <a:t>The Enterprise Requirement for Complexity Science</a:t>
            </a:r>
            <a:r>
              <a:rPr lang="en-US" sz="1800" b="1">
                <a:solidFill>
                  <a:srgbClr val="0761A3"/>
                </a:solidFill>
                <a:latin typeface="Century Gothic"/>
              </a:rPr>
              <a:t> </a:t>
            </a:r>
            <a:endParaRPr lang="en-US" sz="1800" b="1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algn="l">
              <a:buClr>
                <a:srgbClr val="4D4D4D"/>
              </a:buClr>
              <a:buSzPct val="50000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 b="1">
                <a:solidFill>
                  <a:srgbClr val="0761A3"/>
                </a:solidFill>
                <a:latin typeface="Century Gothic"/>
              </a:rPr>
              <a:t>A Point of View - Representation of a Complex System</a:t>
            </a:r>
          </a:p>
          <a:p>
            <a:pPr algn="l">
              <a:buClr>
                <a:srgbClr val="4D4D4D"/>
              </a:buClr>
              <a:buSzPct val="50000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 panose="020B0502020202020204" pitchFamily="34" charset="0"/>
              </a:rPr>
              <a:t>Use Case:  Intelligent Reporting</a:t>
            </a: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5860FE-6E1E-4371-B5C3-2CDA5C3D9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898" y="3017920"/>
            <a:ext cx="2012089" cy="590931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solidFill>
                  <a:srgbClr val="0761A3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28F47-4EB2-4A83-8C98-1A62C1A2BE0D}"/>
              </a:ext>
            </a:extLst>
          </p:cNvPr>
          <p:cNvCxnSpPr>
            <a:cxnSpLocks/>
          </p:cNvCxnSpPr>
          <p:nvPr/>
        </p:nvCxnSpPr>
        <p:spPr>
          <a:xfrm>
            <a:off x="3661848" y="554854"/>
            <a:ext cx="0" cy="5157359"/>
          </a:xfrm>
          <a:prstGeom prst="line">
            <a:avLst/>
          </a:prstGeom>
          <a:ln w="15875">
            <a:solidFill>
              <a:srgbClr val="005D9F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10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8" y="186498"/>
            <a:ext cx="11442356" cy="1243184"/>
          </a:xfrm>
        </p:spPr>
        <p:txBody>
          <a:bodyPr anchor="t"/>
          <a:lstStyle/>
          <a:p>
            <a:r>
              <a:rPr lang="en-US">
                <a:latin typeface="Century Gothic"/>
              </a:rPr>
              <a:t>Why complex system </a:t>
            </a:r>
            <a:r>
              <a:rPr lang="en-US" b="1">
                <a:latin typeface="Century Gothic"/>
              </a:rPr>
              <a:t>representation </a:t>
            </a:r>
            <a:r>
              <a:rPr lang="en-US">
                <a:latin typeface="Century Gothic"/>
              </a:rPr>
              <a:t>an issue?</a:t>
            </a:r>
          </a:p>
          <a:p>
            <a:endParaRPr lang="en-US">
              <a:latin typeface="Century Gothic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0425-CBF0-3A40-9CB0-9E2B8963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68" y="1718635"/>
            <a:ext cx="7080446" cy="5011465"/>
          </a:xfrm>
        </p:spPr>
        <p:txBody>
          <a:bodyPr anchor="t"/>
          <a:lstStyle/>
          <a:p>
            <a:r>
              <a:rPr lang="en-US" sz="2400">
                <a:latin typeface="Century Gothic"/>
              </a:rPr>
              <a:t>The intricate nature of complex systems currently poses great difficulty in an unsupervised representation across different domains</a:t>
            </a:r>
            <a:endParaRPr lang="en-US" sz="2400"/>
          </a:p>
          <a:p>
            <a:r>
              <a:rPr lang="en-US" sz="2400">
                <a:latin typeface="Century Gothic"/>
              </a:rPr>
              <a:t>Some of these existing problems include:</a:t>
            </a:r>
            <a:endParaRPr lang="en-US" sz="2400"/>
          </a:p>
          <a:p>
            <a:pPr lvl="1"/>
            <a:r>
              <a:rPr lang="en-US">
                <a:latin typeface="Century Gothic"/>
              </a:rPr>
              <a:t>Organized Simplicity</a:t>
            </a:r>
            <a:endParaRPr lang="en-US"/>
          </a:p>
          <a:p>
            <a:pPr lvl="1"/>
            <a:r>
              <a:rPr lang="en-US">
                <a:latin typeface="Century Gothic"/>
              </a:rPr>
              <a:t>Disorganized  Complexity</a:t>
            </a:r>
          </a:p>
          <a:p>
            <a:pPr lvl="1"/>
            <a:r>
              <a:rPr lang="en-US">
                <a:latin typeface="Century Gothic"/>
              </a:rPr>
              <a:t>Organized Complexity</a:t>
            </a:r>
          </a:p>
          <a:p>
            <a:r>
              <a:rPr lang="en-US" sz="2400">
                <a:latin typeface="Century Gothic"/>
              </a:rPr>
              <a:t>Now, how do we tackle these problems?</a:t>
            </a:r>
            <a:endParaRPr lang="en-US" sz="240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457F9EF-8D51-4A46-8006-62F78294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747" y="1716000"/>
            <a:ext cx="4443895" cy="33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2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8" y="186498"/>
            <a:ext cx="11442356" cy="1325563"/>
          </a:xfrm>
        </p:spPr>
        <p:txBody>
          <a:bodyPr anchor="t"/>
          <a:lstStyle/>
          <a:p>
            <a:r>
              <a:rPr lang="en-US" b="1">
                <a:latin typeface="Century Gothic"/>
              </a:rPr>
              <a:t>Emergence </a:t>
            </a:r>
            <a:r>
              <a:rPr lang="en-US">
                <a:latin typeface="Century Gothic"/>
              </a:rPr>
              <a:t>in a Complex System  </a:t>
            </a:r>
          </a:p>
          <a:p>
            <a:endParaRPr lang="en-US">
              <a:latin typeface="Century Gothic"/>
            </a:endParaRPr>
          </a:p>
          <a:p>
            <a:br>
              <a:rPr lang="en-US" sz="4800"/>
            </a:br>
            <a:br>
              <a:rPr lang="en-US" sz="480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0425-CBF0-3A40-9CB0-9E2B8963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3098" y="1440607"/>
            <a:ext cx="7080446" cy="2294718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sz="1800">
                <a:latin typeface="Century Gothic"/>
              </a:rPr>
              <a:t>"These new problems and the future of the world depends on many of them, requires science to make a third great advance, an advance that must be even greater than the nineteenth-century conquest of problems of organized simplicity of the twentieth-century victory over problems of disorganized complexity. Science must, over the next 50 years, learn to deal with these problems of organized complexity.”  </a:t>
            </a:r>
            <a:br>
              <a:rPr lang="en-US" sz="1800">
                <a:latin typeface="Century Gothic"/>
              </a:rPr>
            </a:br>
            <a:endParaRPr lang="en-US" sz="1800">
              <a:latin typeface="Century Gothic"/>
            </a:endParaRPr>
          </a:p>
          <a:p>
            <a:pPr marL="0" indent="0" algn="ctr">
              <a:buNone/>
            </a:pPr>
            <a:r>
              <a:rPr lang="en-US" sz="1800">
                <a:latin typeface="Century Gothic"/>
              </a:rPr>
              <a:t>- </a:t>
            </a:r>
            <a:r>
              <a:rPr lang="en-US" sz="1800" u="sng">
                <a:latin typeface="Century Gothic"/>
              </a:rPr>
              <a:t>Warren Weaver, 1948</a:t>
            </a:r>
            <a:endParaRPr lang="en-US" sz="1800"/>
          </a:p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2F3BD6-3CCD-4ACF-884E-C939226F745B}"/>
              </a:ext>
            </a:extLst>
          </p:cNvPr>
          <p:cNvSpPr txBox="1">
            <a:spLocks/>
          </p:cNvSpPr>
          <p:nvPr/>
        </p:nvSpPr>
        <p:spPr>
          <a:xfrm>
            <a:off x="471877" y="4430647"/>
            <a:ext cx="11168472" cy="186490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>
                <a:latin typeface="Century Gothic"/>
              </a:rPr>
              <a:t>This is what </a:t>
            </a:r>
            <a:r>
              <a:rPr lang="en-US" sz="2400" b="1">
                <a:latin typeface="Century Gothic"/>
              </a:rPr>
              <a:t>emergence</a:t>
            </a:r>
            <a:r>
              <a:rPr lang="en-US" sz="2400">
                <a:latin typeface="Century Gothic"/>
              </a:rPr>
              <a:t> is all about; the overall effect of the interactions between all the components of the "organic whole"</a:t>
            </a:r>
            <a:endParaRPr lang="en-US" sz="2400"/>
          </a:p>
          <a:p>
            <a:pPr algn="just"/>
            <a:r>
              <a:rPr lang="en-US" sz="2400">
                <a:latin typeface="Century Gothic"/>
              </a:rPr>
              <a:t>These changing interaction leads to a </a:t>
            </a:r>
            <a:r>
              <a:rPr lang="en-US" sz="2400" b="1">
                <a:latin typeface="Century Gothic"/>
              </a:rPr>
              <a:t>dynamic</a:t>
            </a:r>
            <a:r>
              <a:rPr lang="en-US" sz="2400">
                <a:latin typeface="Century Gothic"/>
              </a:rPr>
              <a:t> emergent behavior over time</a:t>
            </a:r>
            <a:endParaRPr lang="en-US" sz="2400" b="1"/>
          </a:p>
          <a:p>
            <a:pPr algn="just"/>
            <a:endParaRPr lang="en-US" sz="2400">
              <a:latin typeface="Century Gothic"/>
            </a:endParaRPr>
          </a:p>
          <a:p>
            <a:pPr algn="just"/>
            <a:endParaRPr lang="en-US" sz="18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754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8" y="186498"/>
            <a:ext cx="11442356" cy="1325563"/>
          </a:xfrm>
        </p:spPr>
        <p:txBody>
          <a:bodyPr anchor="t"/>
          <a:lstStyle/>
          <a:p>
            <a:r>
              <a:rPr lang="en-US" b="1">
                <a:latin typeface="Century Gothic"/>
              </a:rPr>
              <a:t>Case Based Modeling </a:t>
            </a:r>
            <a:r>
              <a:rPr lang="en-US">
                <a:latin typeface="Century Gothic"/>
              </a:rPr>
              <a:t>for a Complex System  </a:t>
            </a:r>
          </a:p>
          <a:p>
            <a:endParaRPr lang="en-US">
              <a:latin typeface="Century Gothic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0425-CBF0-3A40-9CB0-9E2B8963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68" y="1656851"/>
            <a:ext cx="11436202" cy="4352438"/>
          </a:xfrm>
        </p:spPr>
        <p:txBody>
          <a:bodyPr anchor="t"/>
          <a:lstStyle/>
          <a:p>
            <a:pPr algn="just"/>
            <a:r>
              <a:rPr lang="en-US" sz="2400">
                <a:latin typeface="Century Gothic"/>
              </a:rPr>
              <a:t>Multiple behaviors emerge in a complex system </a:t>
            </a:r>
          </a:p>
          <a:p>
            <a:pPr algn="just"/>
            <a:r>
              <a:rPr lang="en-US" sz="2400">
                <a:latin typeface="Century Gothic"/>
              </a:rPr>
              <a:t>Behaviors are divided into discrete </a:t>
            </a:r>
            <a:r>
              <a:rPr lang="en-US" sz="2400" b="1">
                <a:latin typeface="Century Gothic"/>
              </a:rPr>
              <a:t>cases</a:t>
            </a:r>
            <a:r>
              <a:rPr lang="en-US" sz="2400">
                <a:latin typeface="Century Gothic"/>
              </a:rPr>
              <a:t> based on structural similarity giving a condensed representation of the system</a:t>
            </a:r>
          </a:p>
          <a:p>
            <a:pPr algn="just"/>
            <a:r>
              <a:rPr lang="en-US" sz="2400">
                <a:latin typeface="Century Gothic"/>
              </a:rPr>
              <a:t>The above process are repeated in a </a:t>
            </a:r>
            <a:r>
              <a:rPr lang="en-US" sz="2400" b="1">
                <a:latin typeface="Century Gothic"/>
              </a:rPr>
              <a:t>hierarchy </a:t>
            </a:r>
            <a:r>
              <a:rPr lang="en-US" sz="2400">
                <a:latin typeface="Century Gothic"/>
              </a:rPr>
              <a:t>for a microscopic view into the sub-behaviors of the system </a:t>
            </a:r>
          </a:p>
          <a:p>
            <a:pPr algn="just"/>
            <a:r>
              <a:rPr lang="en-US" sz="2400">
                <a:latin typeface="Century Gothic"/>
              </a:rPr>
              <a:t>This is achieved using the following techniques from our </a:t>
            </a:r>
            <a:r>
              <a:rPr lang="en-US" sz="2400">
                <a:latin typeface="Century Gothic"/>
                <a:hlinkClick r:id="rId2"/>
              </a:rPr>
              <a:t>muHVT</a:t>
            </a:r>
            <a:r>
              <a:rPr lang="en-US" sz="2400">
                <a:latin typeface="Century Gothic"/>
              </a:rPr>
              <a:t> package on CRAN:</a:t>
            </a:r>
            <a:endParaRPr lang="en-US" sz="2000" b="1">
              <a:latin typeface="Century Gothic"/>
            </a:endParaRPr>
          </a:p>
          <a:p>
            <a:pPr lvl="1" algn="just"/>
            <a:r>
              <a:rPr lang="en-US" sz="1600" b="1">
                <a:latin typeface="Century Gothic"/>
              </a:rPr>
              <a:t>Unsupervised learning </a:t>
            </a:r>
            <a:r>
              <a:rPr lang="en-US" sz="1600">
                <a:latin typeface="Century Gothic"/>
              </a:rPr>
              <a:t>(Vector Quantization), </a:t>
            </a:r>
            <a:endParaRPr lang="en-US" sz="1600" b="1">
              <a:latin typeface="Century Gothic"/>
            </a:endParaRPr>
          </a:p>
          <a:p>
            <a:pPr lvl="1" algn="just"/>
            <a:r>
              <a:rPr lang="en-US" sz="1600" b="1">
                <a:latin typeface="Century Gothic"/>
              </a:rPr>
              <a:t>Computational geometry</a:t>
            </a:r>
            <a:r>
              <a:rPr lang="en-US" sz="1600">
                <a:latin typeface="Century Gothic"/>
              </a:rPr>
              <a:t> (Voronoi regions) and </a:t>
            </a:r>
            <a:endParaRPr lang="en-US" sz="1600" b="1">
              <a:latin typeface="Century Gothic"/>
            </a:endParaRPr>
          </a:p>
          <a:p>
            <a:pPr lvl="1" algn="just"/>
            <a:r>
              <a:rPr lang="en-US" sz="1600" b="1">
                <a:latin typeface="Century Gothic"/>
              </a:rPr>
              <a:t>Multi-dimensional scaling </a:t>
            </a:r>
            <a:r>
              <a:rPr lang="en-US" sz="1600">
                <a:latin typeface="Century Gothic"/>
              </a:rPr>
              <a:t>(Sammon's Projection) </a:t>
            </a:r>
            <a:endParaRPr lang="en-US" sz="2000" b="1">
              <a:latin typeface="Century Gothic"/>
            </a:endParaRPr>
          </a:p>
          <a:p>
            <a:pPr algn="just"/>
            <a:endParaRPr lang="en-US" sz="2400">
              <a:latin typeface="Century Gothic"/>
            </a:endParaRPr>
          </a:p>
          <a:p>
            <a:pPr algn="just"/>
            <a:endParaRPr lang="en-US" sz="2400" b="1"/>
          </a:p>
          <a:p>
            <a:pPr algn="just"/>
            <a:endParaRPr lang="en-US" sz="2400"/>
          </a:p>
          <a:p>
            <a:pPr algn="just"/>
            <a:endParaRPr lang="en-US" sz="2400"/>
          </a:p>
          <a:p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77992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9A1A08-B903-41B8-B73B-5B77E2EED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190" y="1902976"/>
            <a:ext cx="7047912" cy="311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/>
              </a:rPr>
              <a:t>The Enterprise Requirement for Complexity Science</a:t>
            </a:r>
            <a:r>
              <a:rPr lang="en-US" sz="1800" b="1">
                <a:solidFill>
                  <a:srgbClr val="0761A3"/>
                </a:solidFill>
                <a:latin typeface="Century Gothic"/>
              </a:rPr>
              <a:t> </a:t>
            </a:r>
            <a:endParaRPr lang="en-US" sz="1800" b="1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algn="l">
              <a:buClr>
                <a:srgbClr val="4D4D4D"/>
              </a:buClr>
              <a:buSzPct val="50000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 panose="020B0502020202020204" pitchFamily="34" charset="0"/>
              </a:rPr>
              <a:t>A Point of View - Representation of a Complex System</a:t>
            </a:r>
          </a:p>
          <a:p>
            <a:pPr algn="l">
              <a:buClr>
                <a:srgbClr val="4D4D4D"/>
              </a:buClr>
              <a:buSzPct val="50000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 b="1">
                <a:solidFill>
                  <a:srgbClr val="0761A3"/>
                </a:solidFill>
                <a:latin typeface="Century Gothic"/>
              </a:rPr>
              <a:t>Use Case:  Intelligent Reporting</a:t>
            </a: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5860FE-6E1E-4371-B5C3-2CDA5C3D9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898" y="3017920"/>
            <a:ext cx="2012089" cy="590931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solidFill>
                  <a:srgbClr val="0761A3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28F47-4EB2-4A83-8C98-1A62C1A2BE0D}"/>
              </a:ext>
            </a:extLst>
          </p:cNvPr>
          <p:cNvCxnSpPr>
            <a:cxnSpLocks/>
          </p:cNvCxnSpPr>
          <p:nvPr/>
        </p:nvCxnSpPr>
        <p:spPr>
          <a:xfrm>
            <a:off x="3661848" y="554854"/>
            <a:ext cx="0" cy="5157359"/>
          </a:xfrm>
          <a:prstGeom prst="line">
            <a:avLst/>
          </a:prstGeom>
          <a:ln w="15875">
            <a:solidFill>
              <a:srgbClr val="005D9F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46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8" y="186498"/>
            <a:ext cx="10515600" cy="903374"/>
          </a:xfrm>
        </p:spPr>
        <p:txBody>
          <a:bodyPr anchor="t"/>
          <a:lstStyle/>
          <a:p>
            <a:r>
              <a:rPr lang="en-US">
                <a:latin typeface="Century Gothic"/>
              </a:rPr>
              <a:t>Vector Quantization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0425-CBF0-3A40-9CB0-9E2B8963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68" y="1378824"/>
            <a:ext cx="7080446" cy="5011465"/>
          </a:xfrm>
        </p:spPr>
        <p:txBody>
          <a:bodyPr anchor="t"/>
          <a:lstStyle/>
          <a:p>
            <a:r>
              <a:rPr lang="en-US">
                <a:latin typeface="Century Gothic"/>
              </a:rPr>
              <a:t>VQ on a 1D Number Line </a:t>
            </a:r>
            <a:endParaRPr lang="en-US"/>
          </a:p>
          <a:p>
            <a:pPr lvl="1"/>
            <a:r>
              <a:rPr lang="en-US">
                <a:latin typeface="Century Gothic"/>
              </a:rPr>
              <a:t>Compression technique, tries to reduce the number of bits being used to encode the numbers</a:t>
            </a:r>
            <a:endParaRPr lang="en-US"/>
          </a:p>
          <a:p>
            <a:pPr lvl="2"/>
            <a:endParaRPr lang="en-US"/>
          </a:p>
          <a:p>
            <a:pPr lvl="2"/>
            <a:endParaRPr lang="en-US">
              <a:latin typeface="Century Gothic"/>
            </a:endParaRPr>
          </a:p>
          <a:p>
            <a:r>
              <a:rPr lang="en-US">
                <a:latin typeface="Century Gothic"/>
              </a:rPr>
              <a:t>VQ on a 2D Plane</a:t>
            </a:r>
            <a:endParaRPr lang="en-US" err="1">
              <a:highlight>
                <a:srgbClr val="FFFF00"/>
              </a:highlight>
            </a:endParaRPr>
          </a:p>
          <a:p>
            <a:r>
              <a:rPr lang="en-US" sz="1800">
                <a:latin typeface="Century Gothic"/>
              </a:rPr>
              <a:t>1. The plane above contains 4096 green dots which can be represented in 12 bits per data value</a:t>
            </a:r>
            <a:endParaRPr lang="en-US">
              <a:latin typeface="Century Gothic"/>
            </a:endParaRPr>
          </a:p>
          <a:p>
            <a:pPr lvl="1"/>
            <a:r>
              <a:rPr lang="en-US" sz="1800">
                <a:latin typeface="Century Gothic"/>
              </a:rPr>
              <a:t>2. These 4096 dots have been replaced by 16 green dots which can be represented in 4 bits per data value</a:t>
            </a:r>
            <a:endParaRPr lang="en-US"/>
          </a:p>
        </p:txBody>
      </p:sp>
      <p:pic>
        <p:nvPicPr>
          <p:cNvPr id="8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772C794-860D-4120-B96D-CDC4B5AD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687" y="1254918"/>
            <a:ext cx="4421413" cy="2125663"/>
          </a:xfrm>
          <a:prstGeom prst="rect">
            <a:avLst/>
          </a:prstGeom>
        </p:spPr>
      </p:pic>
      <p:pic>
        <p:nvPicPr>
          <p:cNvPr id="9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0D16F85-E763-487E-85D0-A12A55B4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043" y="3574546"/>
            <a:ext cx="4593771" cy="23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12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8" y="186498"/>
            <a:ext cx="10515600" cy="1325563"/>
          </a:xfrm>
        </p:spPr>
        <p:txBody>
          <a:bodyPr anchor="t"/>
          <a:lstStyle/>
          <a:p>
            <a:r>
              <a:rPr lang="en-US">
                <a:latin typeface="Century Gothic"/>
              </a:rPr>
              <a:t>Dimensionality Reduction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0425-CBF0-3A40-9CB0-9E2B8963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68" y="1714467"/>
            <a:ext cx="7080446" cy="5011465"/>
          </a:xfrm>
        </p:spPr>
        <p:txBody>
          <a:bodyPr anchor="t"/>
          <a:lstStyle/>
          <a:p>
            <a:r>
              <a:rPr lang="en-US">
                <a:latin typeface="Century Gothic"/>
              </a:rPr>
              <a:t>Sammons projection</a:t>
            </a:r>
          </a:p>
          <a:p>
            <a:pPr lvl="1"/>
            <a:r>
              <a:rPr lang="en-US">
                <a:latin typeface="Century Gothic"/>
              </a:rPr>
              <a:t>Projects points from a space of higher to lower dimensionality  </a:t>
            </a:r>
            <a:endParaRPr lang="en-US"/>
          </a:p>
          <a:p>
            <a:pPr lvl="1"/>
            <a:r>
              <a:rPr lang="en-US">
                <a:latin typeface="Century Gothic"/>
              </a:rPr>
              <a:t>Preserving the structure of inter-point distances in n-dimensional space. </a:t>
            </a:r>
            <a:endParaRPr lang="en-US"/>
          </a:p>
          <a:p>
            <a:pPr lvl="1"/>
            <a:r>
              <a:rPr lang="en-US">
                <a:latin typeface="Century Gothic"/>
              </a:rPr>
              <a:t>Minimization of the error function involves distance between the points in original space and corresponding distance after projection</a:t>
            </a:r>
          </a:p>
          <a:p>
            <a:pPr lvl="2"/>
            <a:endParaRPr lang="en-US"/>
          </a:p>
          <a:p>
            <a:endParaRPr lang="en-US" sz="1800">
              <a:latin typeface="Century Gothic"/>
            </a:endParaRP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48A5F32-C385-4F64-ACCB-86549DC9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972" y="1682690"/>
            <a:ext cx="3369128" cy="37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8" y="186498"/>
            <a:ext cx="10515600" cy="1325563"/>
          </a:xfrm>
        </p:spPr>
        <p:txBody>
          <a:bodyPr anchor="t"/>
          <a:lstStyle/>
          <a:p>
            <a:r>
              <a:rPr lang="en-US">
                <a:latin typeface="Century Gothic"/>
              </a:rPr>
              <a:t>Voronoi Tessellations</a:t>
            </a:r>
            <a:endParaRPr lang="en-US"/>
          </a:p>
        </p:txBody>
      </p:sp>
      <p:pic>
        <p:nvPicPr>
          <p:cNvPr id="9" name="Picture 9" descr="A picture containing indoor, photo, text, sitting&#10;&#10;Description generated with very high confidence">
            <a:extLst>
              <a:ext uri="{FF2B5EF4-FFF2-40B4-BE49-F238E27FC236}">
                <a16:creationId xmlns:a16="http://schemas.microsoft.com/office/drawing/2014/main" id="{26A36E95-A708-4762-B457-D0C5A864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556" y="1607983"/>
            <a:ext cx="4947557" cy="3351749"/>
          </a:xfrm>
          <a:prstGeom prst="rect">
            <a:avLst/>
          </a:prstGeom>
        </p:spPr>
      </p:pic>
      <p:pic>
        <p:nvPicPr>
          <p:cNvPr id="11" name="Picture 11" descr="A picture containing looking, black, night, dark&#10;&#10;Description generated with very high confidence">
            <a:extLst>
              <a:ext uri="{FF2B5EF4-FFF2-40B4-BE49-F238E27FC236}">
                <a16:creationId xmlns:a16="http://schemas.microsoft.com/office/drawing/2014/main" id="{ED5D1285-1B90-4988-838D-55D704B6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1" y="1609845"/>
            <a:ext cx="5700484" cy="334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8" y="186498"/>
            <a:ext cx="11286671" cy="1325563"/>
          </a:xfrm>
        </p:spPr>
        <p:txBody>
          <a:bodyPr anchor="t"/>
          <a:lstStyle/>
          <a:p>
            <a:r>
              <a:rPr lang="en-US">
                <a:latin typeface="Century Gothic"/>
              </a:rPr>
              <a:t>Presence of geometric arrangements</a:t>
            </a:r>
            <a:br>
              <a:rPr lang="en-US">
                <a:latin typeface="Century Gothic"/>
              </a:rPr>
            </a:br>
            <a:r>
              <a:rPr lang="en-US">
                <a:latin typeface="Century Gothic"/>
              </a:rPr>
              <a:t> in nature </a:t>
            </a:r>
            <a:endParaRPr lang="en-US"/>
          </a:p>
        </p:txBody>
      </p:sp>
      <p:pic>
        <p:nvPicPr>
          <p:cNvPr id="5" name="Picture 5" descr="A picture containing fruit, tree&#10;&#10;Description generated with very high confidence">
            <a:extLst>
              <a:ext uri="{FF2B5EF4-FFF2-40B4-BE49-F238E27FC236}">
                <a16:creationId xmlns:a16="http://schemas.microsoft.com/office/drawing/2014/main" id="{BBE250C4-F142-47FB-AAC7-4FA58BD3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114" y="1881247"/>
            <a:ext cx="3886199" cy="3848434"/>
          </a:xfrm>
          <a:prstGeom prst="rect">
            <a:avLst/>
          </a:prstGeom>
        </p:spPr>
      </p:pic>
      <p:pic>
        <p:nvPicPr>
          <p:cNvPr id="8" name="Picture 8" descr="A tree in a forest&#10;&#10;Description generated with very high confidence">
            <a:extLst>
              <a:ext uri="{FF2B5EF4-FFF2-40B4-BE49-F238E27FC236}">
                <a16:creationId xmlns:a16="http://schemas.microsoft.com/office/drawing/2014/main" id="{F477BEC8-5D41-47DA-9F6A-15A40430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" y="1878828"/>
            <a:ext cx="5981699" cy="39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39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8" y="186498"/>
            <a:ext cx="10515600" cy="1325563"/>
          </a:xfrm>
        </p:spPr>
        <p:txBody>
          <a:bodyPr anchor="t"/>
          <a:lstStyle/>
          <a:p>
            <a:r>
              <a:rPr lang="en-US">
                <a:latin typeface="Century Gothic"/>
              </a:rPr>
              <a:t>Hierarchical Voronoi Tessellations</a:t>
            </a:r>
            <a:endParaRPr lang="en-US"/>
          </a:p>
        </p:txBody>
      </p:sp>
      <p:pic>
        <p:nvPicPr>
          <p:cNvPr id="9" name="Picture 9" descr="A picture containing indoor, photo, text, sitting&#10;&#10;Description generated with very high confidence">
            <a:extLst>
              <a:ext uri="{FF2B5EF4-FFF2-40B4-BE49-F238E27FC236}">
                <a16:creationId xmlns:a16="http://schemas.microsoft.com/office/drawing/2014/main" id="{26A36E95-A708-4762-B457-D0C5A864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5" y="1662412"/>
            <a:ext cx="5446485" cy="3669248"/>
          </a:xfrm>
          <a:prstGeom prst="rect">
            <a:avLst/>
          </a:prstGeom>
        </p:spPr>
      </p:pic>
      <p:pic>
        <p:nvPicPr>
          <p:cNvPr id="10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579EDEA0-E80A-4C27-ACB4-AE41CE74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37" y="1666226"/>
            <a:ext cx="5818413" cy="36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7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9A1A08-B903-41B8-B73B-5B77E2EED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190" y="1902976"/>
            <a:ext cx="7047912" cy="311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 b="1">
                <a:solidFill>
                  <a:srgbClr val="0761A3"/>
                </a:solidFill>
                <a:latin typeface="Century Gothic" panose="020B0502020202020204" pitchFamily="34" charset="0"/>
              </a:rPr>
              <a:t>The Enterprise Requirement for Complexity Science </a:t>
            </a:r>
          </a:p>
          <a:p>
            <a:pPr algn="l">
              <a:buClr>
                <a:srgbClr val="4D4D4D"/>
              </a:buClr>
              <a:buSzPct val="50000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 panose="020B0502020202020204" pitchFamily="34" charset="0"/>
              </a:rPr>
              <a:t>A Point of View - Representation of a Complex System</a:t>
            </a:r>
          </a:p>
          <a:p>
            <a:pPr algn="l">
              <a:buClr>
                <a:srgbClr val="4D4D4D"/>
              </a:buClr>
              <a:buSzPct val="50000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 panose="020B0502020202020204" pitchFamily="34" charset="0"/>
              </a:rPr>
              <a:t>Use Case:  Intelligent Reporting</a:t>
            </a: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5860FE-6E1E-4371-B5C3-2CDA5C3D9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898" y="3017920"/>
            <a:ext cx="2012089" cy="590931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solidFill>
                  <a:srgbClr val="0761A3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28F47-4EB2-4A83-8C98-1A62C1A2BE0D}"/>
              </a:ext>
            </a:extLst>
          </p:cNvPr>
          <p:cNvCxnSpPr>
            <a:cxnSpLocks/>
          </p:cNvCxnSpPr>
          <p:nvPr/>
        </p:nvCxnSpPr>
        <p:spPr>
          <a:xfrm>
            <a:off x="3661848" y="554854"/>
            <a:ext cx="0" cy="5157359"/>
          </a:xfrm>
          <a:prstGeom prst="line">
            <a:avLst/>
          </a:prstGeom>
          <a:ln w="15875">
            <a:solidFill>
              <a:srgbClr val="005D9F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1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9A1A08-B903-41B8-B73B-5B77E2EED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190" y="1902976"/>
            <a:ext cx="7047912" cy="311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/>
              </a:rPr>
              <a:t>The Enterprise Requirement for Complexity Science</a:t>
            </a:r>
            <a:r>
              <a:rPr lang="en-US" sz="1800" b="1">
                <a:solidFill>
                  <a:srgbClr val="0761A3"/>
                </a:solidFill>
                <a:latin typeface="Century Gothic"/>
              </a:rPr>
              <a:t> </a:t>
            </a:r>
            <a:endParaRPr lang="en-US" sz="1800" b="1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algn="l">
              <a:buClr>
                <a:srgbClr val="4D4D4D"/>
              </a:buClr>
              <a:buSzPct val="50000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 panose="020B0502020202020204" pitchFamily="34" charset="0"/>
              </a:rPr>
              <a:t>A Point of View - Representation of a Complex System</a:t>
            </a:r>
          </a:p>
          <a:p>
            <a:pPr algn="l">
              <a:buClr>
                <a:srgbClr val="4D4D4D"/>
              </a:buClr>
              <a:buSzPct val="50000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>
                <a:solidFill>
                  <a:srgbClr val="0761A3"/>
                </a:solidFill>
                <a:latin typeface="Century Gothic" panose="020B0502020202020204" pitchFamily="34" charset="0"/>
              </a:rPr>
              <a:t>Use Case:  Intelligent Reporting</a:t>
            </a: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endParaRPr lang="en-US" sz="1800">
              <a:solidFill>
                <a:srgbClr val="0761A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Clr>
                <a:srgbClr val="4D4D4D"/>
              </a:buClr>
              <a:buSzPct val="50000"/>
              <a:buFont typeface="Century Gothic" panose="020B0502020202020204" pitchFamily="34" charset="0"/>
              <a:buChar char="►"/>
            </a:pPr>
            <a:r>
              <a:rPr lang="en-US" sz="1800" b="1">
                <a:solidFill>
                  <a:srgbClr val="0761A3"/>
                </a:solidFill>
                <a:latin typeface="Century Gothic"/>
              </a:rPr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5860FE-6E1E-4371-B5C3-2CDA5C3D9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898" y="3017920"/>
            <a:ext cx="2012089" cy="590931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solidFill>
                  <a:srgbClr val="0761A3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28F47-4EB2-4A83-8C98-1A62C1A2BE0D}"/>
              </a:ext>
            </a:extLst>
          </p:cNvPr>
          <p:cNvCxnSpPr>
            <a:cxnSpLocks/>
          </p:cNvCxnSpPr>
          <p:nvPr/>
        </p:nvCxnSpPr>
        <p:spPr>
          <a:xfrm>
            <a:off x="3661848" y="554854"/>
            <a:ext cx="0" cy="5157359"/>
          </a:xfrm>
          <a:prstGeom prst="line">
            <a:avLst/>
          </a:prstGeom>
          <a:ln w="15875">
            <a:solidFill>
              <a:srgbClr val="005D9F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63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8" y="186498"/>
            <a:ext cx="10515600" cy="824821"/>
          </a:xfrm>
        </p:spPr>
        <p:txBody>
          <a:bodyPr anchor="t"/>
          <a:lstStyle/>
          <a:p>
            <a:r>
              <a:rPr lang="en-US">
                <a:latin typeface="Century Gothic"/>
              </a:rPr>
              <a:t>Shiny interface for </a:t>
            </a:r>
            <a:r>
              <a:rPr lang="en-US" b="1">
                <a:latin typeface="Century Gothic"/>
              </a:rPr>
              <a:t>muHVT</a:t>
            </a:r>
            <a:r>
              <a:rPr lang="en-US">
                <a:latin typeface="Century Gothic"/>
              </a:rPr>
              <a:t> </a:t>
            </a:r>
            <a:endParaRPr lang="en-US"/>
          </a:p>
        </p:txBody>
      </p:sp>
      <p:pic>
        <p:nvPicPr>
          <p:cNvPr id="7" name="Picture 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718B652-A303-468F-BFA5-17CF7595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8" y="1113118"/>
            <a:ext cx="9840684" cy="492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77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52CC-AF59-4DAF-8A3C-5BB90E301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6220"/>
            <a:ext cx="9144000" cy="2387600"/>
          </a:xfrm>
        </p:spPr>
        <p:txBody>
          <a:bodyPr/>
          <a:lstStyle/>
          <a:p>
            <a:r>
              <a:rPr lang="en-US" b="1">
                <a:solidFill>
                  <a:srgbClr val="044E53"/>
                </a:solidFill>
                <a:ea typeface="+mj-lt"/>
                <a:cs typeface="+mj-lt"/>
              </a:rPr>
              <a:t>Thank you</a:t>
            </a:r>
            <a:endParaRPr lang="en-US">
              <a:solidFill>
                <a:srgbClr val="044E53"/>
              </a:solidFill>
              <a:ea typeface="+mj-lt"/>
              <a:cs typeface="+mj-lt"/>
            </a:endParaRPr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9424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DCB67-577C-004F-B79B-7874B78DC6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6950" y="152583"/>
            <a:ext cx="11279325" cy="914400"/>
          </a:xfrm>
        </p:spPr>
        <p:txBody>
          <a:bodyPr/>
          <a:lstStyle/>
          <a:p>
            <a:r>
              <a:rPr lang="en-US"/>
              <a:t>DIPP:  </a:t>
            </a:r>
            <a:r>
              <a:rPr lang="en-US" b="1"/>
              <a:t>Prescriptive Analytics,</a:t>
            </a:r>
            <a:r>
              <a:rPr lang="en-US"/>
              <a:t> “what should we do”, “our best action”, ”evaluate this policy change”</a:t>
            </a:r>
          </a:p>
        </p:txBody>
      </p:sp>
      <p:pic>
        <p:nvPicPr>
          <p:cNvPr id="85" name="Picture 84" descr="data.png">
            <a:extLst>
              <a:ext uri="{FF2B5EF4-FFF2-40B4-BE49-F238E27FC236}">
                <a16:creationId xmlns:a16="http://schemas.microsoft.com/office/drawing/2014/main" id="{BD8E8881-45F2-7E4A-8DF7-6346F4D354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367" y="3615115"/>
            <a:ext cx="1564327" cy="863861"/>
          </a:xfrm>
          <a:prstGeom prst="rect">
            <a:avLst/>
          </a:prstGeom>
          <a:ln>
            <a:noFill/>
          </a:ln>
          <a:effectLst>
            <a:outerShdw blurRad="304800" dir="2700000" sx="111000" sy="111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</p:pic>
      <p:pic>
        <p:nvPicPr>
          <p:cNvPr id="86" name="Picture 85" descr="prism.png">
            <a:extLst>
              <a:ext uri="{FF2B5EF4-FFF2-40B4-BE49-F238E27FC236}">
                <a16:creationId xmlns:a16="http://schemas.microsoft.com/office/drawing/2014/main" id="{03DC399A-6446-E84B-A74C-CF2824BB70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229" y="3152924"/>
            <a:ext cx="2713383" cy="2117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40000"/>
              </a:srgbClr>
            </a:outerShdw>
          </a:effec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C47222B-69A4-F140-9927-81E3D7D7EE0F}"/>
              </a:ext>
            </a:extLst>
          </p:cNvPr>
          <p:cNvSpPr txBox="1"/>
          <p:nvPr/>
        </p:nvSpPr>
        <p:spPr>
          <a:xfrm>
            <a:off x="3941614" y="3825504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Descriptive</a:t>
            </a:r>
          </a:p>
          <a:p>
            <a:r>
              <a:rPr lang="en-US" sz="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Analytics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26401C-3569-6E45-80B6-E7B32C3FEC5F}"/>
              </a:ext>
            </a:extLst>
          </p:cNvPr>
          <p:cNvSpPr txBox="1"/>
          <p:nvPr/>
        </p:nvSpPr>
        <p:spPr>
          <a:xfrm>
            <a:off x="3979937" y="4426545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Prescriptive</a:t>
            </a:r>
          </a:p>
          <a:p>
            <a:r>
              <a:rPr lang="en-US" sz="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Analytics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C24565-2D69-8249-BA52-3645C1B26CF1}"/>
              </a:ext>
            </a:extLst>
          </p:cNvPr>
          <p:cNvSpPr txBox="1"/>
          <p:nvPr/>
        </p:nvSpPr>
        <p:spPr>
          <a:xfrm>
            <a:off x="4485767" y="4694439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Predictive</a:t>
            </a:r>
          </a:p>
          <a:p>
            <a:r>
              <a:rPr lang="en-US" sz="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Analytics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B2BFB85-9223-5143-8735-6C15DA3EBC3B}"/>
              </a:ext>
            </a:extLst>
          </p:cNvPr>
          <p:cNvSpPr txBox="1"/>
          <p:nvPr/>
        </p:nvSpPr>
        <p:spPr>
          <a:xfrm>
            <a:off x="3402603" y="4622028"/>
            <a:ext cx="69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Inquisitive</a:t>
            </a:r>
          </a:p>
          <a:p>
            <a:r>
              <a:rPr lang="en-US" sz="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Analytics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95B5D68-BB78-9D40-8AAE-838D43505B82}"/>
              </a:ext>
            </a:extLst>
          </p:cNvPr>
          <p:cNvSpPr txBox="1"/>
          <p:nvPr/>
        </p:nvSpPr>
        <p:spPr>
          <a:xfrm>
            <a:off x="4204430" y="360827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250406-90B3-B44D-9CE0-44E7E72B82C0}"/>
              </a:ext>
            </a:extLst>
          </p:cNvPr>
          <p:cNvSpPr txBox="1"/>
          <p:nvPr/>
        </p:nvSpPr>
        <p:spPr>
          <a:xfrm>
            <a:off x="3665359" y="4412037"/>
            <a:ext cx="227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F3A0F69-8C3A-1646-BBFC-A469D8C4B7AD}"/>
              </a:ext>
            </a:extLst>
          </p:cNvPr>
          <p:cNvSpPr txBox="1"/>
          <p:nvPr/>
        </p:nvSpPr>
        <p:spPr>
          <a:xfrm>
            <a:off x="4728758" y="4477206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64DF60-D149-0F44-8863-21B1385417E5}"/>
              </a:ext>
            </a:extLst>
          </p:cNvPr>
          <p:cNvSpPr txBox="1"/>
          <p:nvPr/>
        </p:nvSpPr>
        <p:spPr>
          <a:xfrm>
            <a:off x="4212131" y="428639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7748507-BCE0-4A4E-8AAD-1973696E847C}"/>
              </a:ext>
            </a:extLst>
          </p:cNvPr>
          <p:cNvGrpSpPr/>
          <p:nvPr/>
        </p:nvGrpSpPr>
        <p:grpSpPr>
          <a:xfrm>
            <a:off x="2836292" y="3656931"/>
            <a:ext cx="743477" cy="495417"/>
            <a:chOff x="739038" y="2755176"/>
            <a:chExt cx="743476" cy="495418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5DA2A05-C70C-2F49-A585-ACDA84C0BB0C}"/>
                </a:ext>
              </a:extLst>
            </p:cNvPr>
            <p:cNvSpPr/>
            <p:nvPr/>
          </p:nvSpPr>
          <p:spPr>
            <a:xfrm rot="1758879">
              <a:off x="739038" y="2755176"/>
              <a:ext cx="633506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kern="0">
                  <a:solidFill>
                    <a:schemeClr val="accent1"/>
                  </a:solidFill>
                </a:rPr>
                <a:t>Data </a:t>
              </a:r>
              <a:endParaRPr 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117" name="Right Arrow 116">
              <a:extLst>
                <a:ext uri="{FF2B5EF4-FFF2-40B4-BE49-F238E27FC236}">
                  <a16:creationId xmlns:a16="http://schemas.microsoft.com/office/drawing/2014/main" id="{4EDC6527-CB8E-154F-8BA1-99A2BA0429A6}"/>
                </a:ext>
              </a:extLst>
            </p:cNvPr>
            <p:cNvSpPr/>
            <p:nvPr/>
          </p:nvSpPr>
          <p:spPr bwMode="auto">
            <a:xfrm rot="1758879">
              <a:off x="1212002" y="3050223"/>
              <a:ext cx="270512" cy="200371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</p:grpSp>
      <p:pic>
        <p:nvPicPr>
          <p:cNvPr id="118" name="Picture 117" descr="insights.png">
            <a:extLst>
              <a:ext uri="{FF2B5EF4-FFF2-40B4-BE49-F238E27FC236}">
                <a16:creationId xmlns:a16="http://schemas.microsoft.com/office/drawing/2014/main" id="{1E38787A-273B-284C-A550-2AC7FB703D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00257">
            <a:off x="4741735" y="3119371"/>
            <a:ext cx="2760131" cy="1549076"/>
          </a:xfrm>
          <a:prstGeom prst="rect">
            <a:avLst/>
          </a:prstGeom>
        </p:spPr>
      </p:pic>
      <p:pic>
        <p:nvPicPr>
          <p:cNvPr id="119" name="Picture 118" descr="refracted.png">
            <a:extLst>
              <a:ext uri="{FF2B5EF4-FFF2-40B4-BE49-F238E27FC236}">
                <a16:creationId xmlns:a16="http://schemas.microsoft.com/office/drawing/2014/main" id="{6BD04626-2E76-0A45-9807-2E2E50842D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263" y="3992832"/>
            <a:ext cx="1743991" cy="449512"/>
          </a:xfrm>
          <a:prstGeom prst="rect">
            <a:avLst/>
          </a:prstGeom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9E72CD6A-AE4C-DA47-B214-748270D7F7F1}"/>
              </a:ext>
            </a:extLst>
          </p:cNvPr>
          <p:cNvSpPr/>
          <p:nvPr/>
        </p:nvSpPr>
        <p:spPr>
          <a:xfrm>
            <a:off x="7334132" y="2566567"/>
            <a:ext cx="1262965" cy="2198532"/>
          </a:xfrm>
          <a:prstGeom prst="roundRect">
            <a:avLst>
              <a:gd name="adj" fmla="val 541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121" name="Group 13">
            <a:extLst>
              <a:ext uri="{FF2B5EF4-FFF2-40B4-BE49-F238E27FC236}">
                <a16:creationId xmlns:a16="http://schemas.microsoft.com/office/drawing/2014/main" id="{6B16548B-F0E4-2A4B-939F-E03206227769}"/>
              </a:ext>
            </a:extLst>
          </p:cNvPr>
          <p:cNvGrpSpPr/>
          <p:nvPr/>
        </p:nvGrpSpPr>
        <p:grpSpPr>
          <a:xfrm>
            <a:off x="7351127" y="2679715"/>
            <a:ext cx="1238879" cy="1871011"/>
            <a:chOff x="3930213" y="1827853"/>
            <a:chExt cx="2111179" cy="3390900"/>
          </a:xfrm>
        </p:grpSpPr>
        <p:pic>
          <p:nvPicPr>
            <p:cNvPr id="122" name="Picture 2" descr="http://www.alameenlibrary.com/graphic-equalizer.gif">
              <a:extLst>
                <a:ext uri="{FF2B5EF4-FFF2-40B4-BE49-F238E27FC236}">
                  <a16:creationId xmlns:a16="http://schemas.microsoft.com/office/drawing/2014/main" id="{7479F147-EF37-224C-8786-EB3C768F68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87617" y="1989778"/>
              <a:ext cx="1981200" cy="3048000"/>
            </a:xfrm>
            <a:prstGeom prst="rect">
              <a:avLst/>
            </a:prstGeom>
            <a:noFill/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0BD541B-4E76-604C-990F-047B8635D668}"/>
                </a:ext>
              </a:extLst>
            </p:cNvPr>
            <p:cNvSpPr/>
            <p:nvPr/>
          </p:nvSpPr>
          <p:spPr bwMode="auto">
            <a:xfrm rot="10800000">
              <a:off x="3938272" y="4850453"/>
              <a:ext cx="2103120" cy="3683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24" name="Rectangle 16">
              <a:extLst>
                <a:ext uri="{FF2B5EF4-FFF2-40B4-BE49-F238E27FC236}">
                  <a16:creationId xmlns:a16="http://schemas.microsoft.com/office/drawing/2014/main" id="{6C2267DA-4F77-1046-B7E6-5EABA320E09D}"/>
                </a:ext>
              </a:extLst>
            </p:cNvPr>
            <p:cNvSpPr/>
            <p:nvPr/>
          </p:nvSpPr>
          <p:spPr bwMode="auto">
            <a:xfrm rot="10800000">
              <a:off x="3935797" y="1827853"/>
              <a:ext cx="2103120" cy="3683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2E85D11-C67C-8C48-BDC8-F9D746C27F46}"/>
                </a:ext>
              </a:extLst>
            </p:cNvPr>
            <p:cNvSpPr/>
            <p:nvPr/>
          </p:nvSpPr>
          <p:spPr bwMode="auto">
            <a:xfrm rot="10800000">
              <a:off x="4061785" y="23231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err="1">
                <a:solidFill>
                  <a:schemeClr val="accent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8DC3554-285A-E145-B7F8-D13F0BA70A9D}"/>
                </a:ext>
              </a:extLst>
            </p:cNvPr>
            <p:cNvSpPr/>
            <p:nvPr/>
          </p:nvSpPr>
          <p:spPr bwMode="auto">
            <a:xfrm rot="10800000">
              <a:off x="4061785" y="25136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27" name="Rectangle 19">
              <a:extLst>
                <a:ext uri="{FF2B5EF4-FFF2-40B4-BE49-F238E27FC236}">
                  <a16:creationId xmlns:a16="http://schemas.microsoft.com/office/drawing/2014/main" id="{73EDA257-3469-564D-ADBB-C126923AF884}"/>
                </a:ext>
              </a:extLst>
            </p:cNvPr>
            <p:cNvSpPr/>
            <p:nvPr/>
          </p:nvSpPr>
          <p:spPr bwMode="auto">
            <a:xfrm rot="10800000">
              <a:off x="4061785" y="27168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CF79FD7-93EA-AB49-9ADF-1E481DCA3204}"/>
                </a:ext>
              </a:extLst>
            </p:cNvPr>
            <p:cNvSpPr/>
            <p:nvPr/>
          </p:nvSpPr>
          <p:spPr bwMode="auto">
            <a:xfrm rot="10800000">
              <a:off x="4061785" y="29073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61EC4DA-FA37-7240-9DCE-572830301847}"/>
                </a:ext>
              </a:extLst>
            </p:cNvPr>
            <p:cNvSpPr/>
            <p:nvPr/>
          </p:nvSpPr>
          <p:spPr bwMode="auto">
            <a:xfrm rot="10800000">
              <a:off x="4061785" y="30978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3F4A01B-122C-1D45-8B9F-C9A547244C09}"/>
                </a:ext>
              </a:extLst>
            </p:cNvPr>
            <p:cNvSpPr/>
            <p:nvPr/>
          </p:nvSpPr>
          <p:spPr bwMode="auto">
            <a:xfrm rot="10800000">
              <a:off x="4061785" y="32883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A451C91-77CD-C34F-B925-8A6B30401EA2}"/>
                </a:ext>
              </a:extLst>
            </p:cNvPr>
            <p:cNvSpPr/>
            <p:nvPr/>
          </p:nvSpPr>
          <p:spPr bwMode="auto">
            <a:xfrm rot="10800000">
              <a:off x="4061785" y="34915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5174352-9B59-4A4B-A472-C56DE43D0F8F}"/>
                </a:ext>
              </a:extLst>
            </p:cNvPr>
            <p:cNvSpPr/>
            <p:nvPr/>
          </p:nvSpPr>
          <p:spPr bwMode="auto">
            <a:xfrm rot="10800000">
              <a:off x="4061785" y="36820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C489789-BBCE-6947-A4BC-A6210C8EB28E}"/>
                </a:ext>
              </a:extLst>
            </p:cNvPr>
            <p:cNvSpPr/>
            <p:nvPr/>
          </p:nvSpPr>
          <p:spPr bwMode="auto">
            <a:xfrm rot="10800000">
              <a:off x="3997492" y="3872547"/>
              <a:ext cx="1968498" cy="7873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1B8A80A-8B12-F341-970D-20AE39A07A3A}"/>
                </a:ext>
              </a:extLst>
            </p:cNvPr>
            <p:cNvSpPr/>
            <p:nvPr/>
          </p:nvSpPr>
          <p:spPr bwMode="auto">
            <a:xfrm rot="10800000">
              <a:off x="4112585" y="38725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AF2AF1B-6660-634F-AF68-2942E11066A7}"/>
                </a:ext>
              </a:extLst>
            </p:cNvPr>
            <p:cNvSpPr/>
            <p:nvPr/>
          </p:nvSpPr>
          <p:spPr bwMode="auto">
            <a:xfrm rot="10800000">
              <a:off x="4061785" y="40630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0EC0E04-C75B-7C42-ACCB-C4C00F2D1509}"/>
                </a:ext>
              </a:extLst>
            </p:cNvPr>
            <p:cNvSpPr/>
            <p:nvPr/>
          </p:nvSpPr>
          <p:spPr bwMode="auto">
            <a:xfrm rot="10800000">
              <a:off x="4061785" y="42535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877C4DF-AA01-BB41-B927-F37B1D3C1F32}"/>
                </a:ext>
              </a:extLst>
            </p:cNvPr>
            <p:cNvSpPr/>
            <p:nvPr/>
          </p:nvSpPr>
          <p:spPr bwMode="auto">
            <a:xfrm rot="10800000">
              <a:off x="4061785" y="44567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A56FE6E-1A27-4243-B922-F831C2796FF6}"/>
                </a:ext>
              </a:extLst>
            </p:cNvPr>
            <p:cNvSpPr/>
            <p:nvPr/>
          </p:nvSpPr>
          <p:spPr bwMode="auto">
            <a:xfrm rot="10800000">
              <a:off x="4061785" y="4647253"/>
              <a:ext cx="1856232" cy="635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ED17499-D53C-6141-8F2B-22FDD4219A63}"/>
                </a:ext>
              </a:extLst>
            </p:cNvPr>
            <p:cNvSpPr/>
            <p:nvPr/>
          </p:nvSpPr>
          <p:spPr bwMode="auto">
            <a:xfrm rot="10800000">
              <a:off x="5892617" y="2094553"/>
              <a:ext cx="139700" cy="28194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D510FE5-F086-E44A-AAAB-28A7DB744BD0}"/>
                </a:ext>
              </a:extLst>
            </p:cNvPr>
            <p:cNvSpPr/>
            <p:nvPr/>
          </p:nvSpPr>
          <p:spPr bwMode="auto">
            <a:xfrm rot="10800000">
              <a:off x="5416113" y="2180405"/>
              <a:ext cx="146304" cy="267004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C987175-D1B2-964D-9081-136C0970C061}"/>
                </a:ext>
              </a:extLst>
            </p:cNvPr>
            <p:cNvSpPr/>
            <p:nvPr/>
          </p:nvSpPr>
          <p:spPr bwMode="auto">
            <a:xfrm rot="10800000">
              <a:off x="4920813" y="2193105"/>
              <a:ext cx="146304" cy="267004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EE7BE7-B0D2-8E4F-A113-998F1CF46EA0}"/>
                </a:ext>
              </a:extLst>
            </p:cNvPr>
            <p:cNvSpPr/>
            <p:nvPr/>
          </p:nvSpPr>
          <p:spPr bwMode="auto">
            <a:xfrm rot="10800000">
              <a:off x="4425513" y="2193105"/>
              <a:ext cx="146304" cy="267004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8A6FBA6-0422-B945-99F5-56554CA81D8A}"/>
                </a:ext>
              </a:extLst>
            </p:cNvPr>
            <p:cNvSpPr/>
            <p:nvPr/>
          </p:nvSpPr>
          <p:spPr bwMode="auto">
            <a:xfrm rot="10800000">
              <a:off x="3930213" y="2193105"/>
              <a:ext cx="146304" cy="267004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defTabSz="914377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err="1">
                <a:solidFill>
                  <a:schemeClr val="accent1"/>
                </a:solidFill>
              </a:endParaRP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201DB61-0D14-C647-9455-EFD6D3098709}"/>
              </a:ext>
            </a:extLst>
          </p:cNvPr>
          <p:cNvSpPr/>
          <p:nvPr/>
        </p:nvSpPr>
        <p:spPr>
          <a:xfrm>
            <a:off x="7323162" y="4331682"/>
            <a:ext cx="378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>
                <a:solidFill>
                  <a:schemeClr val="accent1"/>
                </a:solidFill>
              </a:rPr>
              <a:t>D</a:t>
            </a:r>
            <a:endParaRPr lang="en-US" sz="2400" b="1">
              <a:solidFill>
                <a:schemeClr val="accent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374AA70-B749-5340-B225-D9EFC1FB7033}"/>
              </a:ext>
            </a:extLst>
          </p:cNvPr>
          <p:cNvSpPr/>
          <p:nvPr/>
        </p:nvSpPr>
        <p:spPr>
          <a:xfrm>
            <a:off x="7694165" y="4333881"/>
            <a:ext cx="266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>
                <a:solidFill>
                  <a:schemeClr val="accent1"/>
                </a:solidFill>
              </a:rPr>
              <a:t>I</a:t>
            </a:r>
            <a:endParaRPr lang="en-US" sz="2400" b="1">
              <a:solidFill>
                <a:schemeClr val="accent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F6DDBFD-A202-C749-A0FB-D53EC1076F53}"/>
              </a:ext>
            </a:extLst>
          </p:cNvPr>
          <p:cNvSpPr/>
          <p:nvPr/>
        </p:nvSpPr>
        <p:spPr>
          <a:xfrm>
            <a:off x="7936901" y="4336082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>
                <a:solidFill>
                  <a:schemeClr val="accent1"/>
                </a:solidFill>
              </a:rPr>
              <a:t>P</a:t>
            </a:r>
            <a:endParaRPr lang="en-US" sz="2400" b="1">
              <a:solidFill>
                <a:schemeClr val="accent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BBEF48B-657C-CB41-A0F3-1CC39C4B9654}"/>
              </a:ext>
            </a:extLst>
          </p:cNvPr>
          <p:cNvSpPr/>
          <p:nvPr/>
        </p:nvSpPr>
        <p:spPr>
          <a:xfrm>
            <a:off x="8225869" y="432875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>
                <a:solidFill>
                  <a:schemeClr val="accent1"/>
                </a:solidFill>
              </a:rPr>
              <a:t>P</a:t>
            </a:r>
            <a:endParaRPr lang="en-US" sz="2400" b="1">
              <a:solidFill>
                <a:schemeClr val="accent1"/>
              </a:solidFill>
            </a:endParaRPr>
          </a:p>
        </p:txBody>
      </p:sp>
      <p:pic>
        <p:nvPicPr>
          <p:cNvPr id="148" name="Picture 147" descr="m010.png">
            <a:extLst>
              <a:ext uri="{FF2B5EF4-FFF2-40B4-BE49-F238E27FC236}">
                <a16:creationId xmlns:a16="http://schemas.microsoft.com/office/drawing/2014/main" id="{29062667-DAA0-8C40-AB37-01140490B66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4079" y="2235259"/>
            <a:ext cx="186691" cy="220980"/>
          </a:xfrm>
          <a:prstGeom prst="rect">
            <a:avLst/>
          </a:prstGeom>
        </p:spPr>
      </p:pic>
      <p:pic>
        <p:nvPicPr>
          <p:cNvPr id="149" name="Picture 148" descr="m001.png">
            <a:extLst>
              <a:ext uri="{FF2B5EF4-FFF2-40B4-BE49-F238E27FC236}">
                <a16:creationId xmlns:a16="http://schemas.microsoft.com/office/drawing/2014/main" id="{30D9345C-2901-F042-BA1A-1CEA47F37F5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666" y="4823659"/>
            <a:ext cx="121920" cy="335280"/>
          </a:xfrm>
          <a:prstGeom prst="rect">
            <a:avLst/>
          </a:prstGeom>
        </p:spPr>
      </p:pic>
      <p:pic>
        <p:nvPicPr>
          <p:cNvPr id="150" name="Picture 149" descr="m002.png">
            <a:extLst>
              <a:ext uri="{FF2B5EF4-FFF2-40B4-BE49-F238E27FC236}">
                <a16:creationId xmlns:a16="http://schemas.microsoft.com/office/drawing/2014/main" id="{5B153600-7426-1444-8B48-6AADB07852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6305" y="4997473"/>
            <a:ext cx="140971" cy="255271"/>
          </a:xfrm>
          <a:prstGeom prst="rect">
            <a:avLst/>
          </a:prstGeom>
        </p:spPr>
      </p:pic>
      <p:pic>
        <p:nvPicPr>
          <p:cNvPr id="151" name="Picture 150" descr="m003.png">
            <a:extLst>
              <a:ext uri="{FF2B5EF4-FFF2-40B4-BE49-F238E27FC236}">
                <a16:creationId xmlns:a16="http://schemas.microsoft.com/office/drawing/2014/main" id="{C30AF84E-8D6B-9C48-899F-61FBF65BB81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417" y="2223296"/>
            <a:ext cx="121920" cy="217171"/>
          </a:xfrm>
          <a:prstGeom prst="rect">
            <a:avLst/>
          </a:prstGeom>
        </p:spPr>
      </p:pic>
      <p:pic>
        <p:nvPicPr>
          <p:cNvPr id="152" name="Picture 151" descr="m004.png">
            <a:extLst>
              <a:ext uri="{FF2B5EF4-FFF2-40B4-BE49-F238E27FC236}">
                <a16:creationId xmlns:a16="http://schemas.microsoft.com/office/drawing/2014/main" id="{763DDA5D-A7B6-8F48-AAA7-E000C315018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931" y="4987910"/>
            <a:ext cx="72391" cy="205740"/>
          </a:xfrm>
          <a:prstGeom prst="rect">
            <a:avLst/>
          </a:prstGeom>
        </p:spPr>
      </p:pic>
      <p:pic>
        <p:nvPicPr>
          <p:cNvPr id="153" name="Picture 152" descr="m005.png">
            <a:extLst>
              <a:ext uri="{FF2B5EF4-FFF2-40B4-BE49-F238E27FC236}">
                <a16:creationId xmlns:a16="http://schemas.microsoft.com/office/drawing/2014/main" id="{C349ADF3-4752-6C48-BC2D-D41F7B5C942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541" y="2222839"/>
            <a:ext cx="60960" cy="213360"/>
          </a:xfrm>
          <a:prstGeom prst="rect">
            <a:avLst/>
          </a:prstGeom>
        </p:spPr>
      </p:pic>
      <p:pic>
        <p:nvPicPr>
          <p:cNvPr id="154" name="Picture 153" descr="m006.png">
            <a:extLst>
              <a:ext uri="{FF2B5EF4-FFF2-40B4-BE49-F238E27FC236}">
                <a16:creationId xmlns:a16="http://schemas.microsoft.com/office/drawing/2014/main" id="{92C7A9CC-E98E-2D48-A912-B2955F0CA2C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1917" y="2254197"/>
            <a:ext cx="182880" cy="209551"/>
          </a:xfrm>
          <a:prstGeom prst="rect">
            <a:avLst/>
          </a:prstGeom>
        </p:spPr>
      </p:pic>
      <p:pic>
        <p:nvPicPr>
          <p:cNvPr id="155" name="Picture 154" descr="m007.png">
            <a:extLst>
              <a:ext uri="{FF2B5EF4-FFF2-40B4-BE49-F238E27FC236}">
                <a16:creationId xmlns:a16="http://schemas.microsoft.com/office/drawing/2014/main" id="{10E24836-12D0-9B46-8D63-F771DC536FE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5392" y="4899747"/>
            <a:ext cx="83820" cy="278131"/>
          </a:xfrm>
          <a:prstGeom prst="rect">
            <a:avLst/>
          </a:prstGeom>
        </p:spPr>
      </p:pic>
      <p:pic>
        <p:nvPicPr>
          <p:cNvPr id="156" name="Picture 155" descr="m008.png">
            <a:extLst>
              <a:ext uri="{FF2B5EF4-FFF2-40B4-BE49-F238E27FC236}">
                <a16:creationId xmlns:a16="http://schemas.microsoft.com/office/drawing/2014/main" id="{D75BA841-8A34-FE44-A543-370E2F305E04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67" y="4906873"/>
            <a:ext cx="190500" cy="118111"/>
          </a:xfrm>
          <a:prstGeom prst="rect">
            <a:avLst/>
          </a:prstGeom>
        </p:spPr>
      </p:pic>
      <p:pic>
        <p:nvPicPr>
          <p:cNvPr id="157" name="Picture 156" descr="m009.png">
            <a:extLst>
              <a:ext uri="{FF2B5EF4-FFF2-40B4-BE49-F238E27FC236}">
                <a16:creationId xmlns:a16="http://schemas.microsoft.com/office/drawing/2014/main" id="{83F2498A-3742-3347-BF35-A876C11C4705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679" y="2251759"/>
            <a:ext cx="64771" cy="220980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23128588-157D-F24F-887E-CE1BD357FFF7}"/>
              </a:ext>
            </a:extLst>
          </p:cNvPr>
          <p:cNvSpPr/>
          <p:nvPr/>
        </p:nvSpPr>
        <p:spPr>
          <a:xfrm rot="20329880">
            <a:off x="5794955" y="3187036"/>
            <a:ext cx="888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>
                <a:solidFill>
                  <a:schemeClr val="accent1"/>
                </a:solidFill>
              </a:rPr>
              <a:t>Insights </a:t>
            </a:r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BEA56822-3D4B-6F41-9C2F-829A211B110C}"/>
              </a:ext>
            </a:extLst>
          </p:cNvPr>
          <p:cNvSpPr/>
          <p:nvPr/>
        </p:nvSpPr>
        <p:spPr bwMode="auto">
          <a:xfrm rot="20053460">
            <a:off x="5553935" y="3452369"/>
            <a:ext cx="301784" cy="254776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defTabSz="914377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err="1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D096E-CDDE-C745-8904-4CEC6207317F}"/>
              </a:ext>
            </a:extLst>
          </p:cNvPr>
          <p:cNvSpPr txBox="1"/>
          <p:nvPr/>
        </p:nvSpPr>
        <p:spPr>
          <a:xfrm>
            <a:off x="4204430" y="1474705"/>
            <a:ext cx="28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latin typeface="Century Gothic" panose="020B0502020202020204" pitchFamily="34" charset="0"/>
              </a:rPr>
              <a:t>Correct Perspective </a:t>
            </a:r>
          </a:p>
        </p:txBody>
      </p:sp>
    </p:spTree>
    <p:extLst>
      <p:ext uri="{BB962C8B-B14F-4D97-AF65-F5344CB8AC3E}">
        <p14:creationId xmlns:p14="http://schemas.microsoft.com/office/powerpoint/2010/main" val="831534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nodeType="withEffect">
                                  <p:stCondLst>
                                    <p:cond delay="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CFCC7-DA8D-204C-88E1-B62301283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186" y="56644"/>
            <a:ext cx="10972800" cy="914400"/>
          </a:xfrm>
        </p:spPr>
        <p:txBody>
          <a:bodyPr/>
          <a:lstStyle/>
          <a:p>
            <a:r>
              <a:rPr lang="en-US"/>
              <a:t> </a:t>
            </a:r>
            <a:r>
              <a:rPr lang="en-US" b="1"/>
              <a:t>Why</a:t>
            </a:r>
            <a:r>
              <a:rPr lang="en-US"/>
              <a:t> Prescriptive Analytics for the Enterprise?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C43A80-6CA3-9842-8B9B-E55A9E8E0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984" y="787400"/>
            <a:ext cx="9726062" cy="554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D8844C-874E-2C40-A536-D6D559A47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407" y="848358"/>
            <a:ext cx="9726062" cy="5427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2D688-F960-E74E-BD4D-9BDC3BFA6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407" y="848358"/>
            <a:ext cx="9565216" cy="5406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59548D-9E1D-E74D-AFF7-3C7BE1C61077}"/>
              </a:ext>
            </a:extLst>
          </p:cNvPr>
          <p:cNvSpPr txBox="1"/>
          <p:nvPr/>
        </p:nvSpPr>
        <p:spPr>
          <a:xfrm>
            <a:off x="53019" y="6547440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/>
              <a:t>Source: </a:t>
            </a:r>
            <a:r>
              <a:rPr lang="en-US" sz="800" b="1" err="1"/>
              <a:t>Cartoonbank.com</a:t>
            </a:r>
            <a:endParaRPr lang="en-US" sz="800" b="1"/>
          </a:p>
        </p:txBody>
      </p:sp>
    </p:spTree>
    <p:extLst>
      <p:ext uri="{BB962C8B-B14F-4D97-AF65-F5344CB8AC3E}">
        <p14:creationId xmlns:p14="http://schemas.microsoft.com/office/powerpoint/2010/main" val="4021015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9563-00BF-BD4B-9173-C3B0C9DB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8" y="147960"/>
            <a:ext cx="10515600" cy="1325563"/>
          </a:xfrm>
        </p:spPr>
        <p:txBody>
          <a:bodyPr/>
          <a:lstStyle/>
          <a:p>
            <a:r>
              <a:rPr lang="en-US" b="1"/>
              <a:t>Default</a:t>
            </a:r>
            <a:r>
              <a:rPr lang="en-US"/>
              <a:t> view in Decision Sciences: </a:t>
            </a:r>
            <a:r>
              <a:rPr lang="en-US" b="1"/>
              <a:t>Comfortable</a:t>
            </a:r>
            <a:r>
              <a:rPr lang="en-US"/>
              <a:t>.. But </a:t>
            </a:r>
            <a:r>
              <a:rPr lang="en-US" b="1"/>
              <a:t>Deceiving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B6BE-80B5-2F44-A6BE-94433172E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41" y="1923447"/>
            <a:ext cx="7502060" cy="4206761"/>
          </a:xfrm>
        </p:spPr>
        <p:txBody>
          <a:bodyPr/>
          <a:lstStyle/>
          <a:p>
            <a:r>
              <a:rPr lang="en-US" sz="2400" b="1"/>
              <a:t>Mechanical View / Complicated Mindset</a:t>
            </a:r>
          </a:p>
          <a:p>
            <a:pPr lvl="1"/>
            <a:r>
              <a:rPr lang="en-US" sz="1800"/>
              <a:t>”Assembly Line”, rules and recipes on components</a:t>
            </a:r>
          </a:p>
          <a:p>
            <a:pPr lvl="1"/>
            <a:r>
              <a:rPr lang="en-US" sz="1800"/>
              <a:t>Complicated:  Computer, Phone, Car, Rocket, Clocks </a:t>
            </a:r>
          </a:p>
          <a:p>
            <a:pPr lvl="1"/>
            <a:r>
              <a:rPr lang="en-US" sz="1800"/>
              <a:t>The classic </a:t>
            </a:r>
            <a:r>
              <a:rPr lang="en-US" sz="1800" b="1"/>
              <a:t>Additive</a:t>
            </a:r>
            <a:r>
              <a:rPr lang="en-US" sz="1800"/>
              <a:t> regression model:  Y = a + B</a:t>
            </a:r>
            <a:r>
              <a:rPr lang="en-US" sz="1400" baseline="-25000"/>
              <a:t>x</a:t>
            </a:r>
            <a:r>
              <a:rPr lang="en-US" sz="1100" baseline="-25000"/>
              <a:t>1</a:t>
            </a:r>
            <a:r>
              <a:rPr lang="en-US" sz="1800"/>
              <a:t> + B</a:t>
            </a:r>
            <a:r>
              <a:rPr lang="en-US" sz="1400" baseline="-25000"/>
              <a:t>x</a:t>
            </a:r>
            <a:r>
              <a:rPr lang="en-US" sz="1100" baseline="-25000"/>
              <a:t>2</a:t>
            </a:r>
            <a:r>
              <a:rPr lang="en-US" sz="1800"/>
              <a:t>+ e</a:t>
            </a:r>
          </a:p>
          <a:p>
            <a:pPr marL="457200" lvl="1" indent="0">
              <a:buNone/>
            </a:pPr>
            <a:endParaRPr lang="en-US" sz="1400"/>
          </a:p>
          <a:p>
            <a:r>
              <a:rPr lang="en-US" sz="2400"/>
              <a:t>Are the systems we manage so </a:t>
            </a:r>
            <a:r>
              <a:rPr lang="en-US" sz="2400" b="1"/>
              <a:t>tame</a:t>
            </a:r>
            <a:r>
              <a:rPr lang="en-US" sz="2400"/>
              <a:t>? </a:t>
            </a:r>
          </a:p>
          <a:p>
            <a:pPr lvl="1"/>
            <a:r>
              <a:rPr lang="en-US" sz="1800" b="1"/>
              <a:t>Mandelbrot</a:t>
            </a:r>
            <a:r>
              <a:rPr lang="en-US" sz="1800"/>
              <a:t>, “Clouds are not spheres, mountains are not cones”	</a:t>
            </a:r>
            <a:endParaRPr lang="en-US" sz="2000"/>
          </a:p>
          <a:p>
            <a:r>
              <a:rPr lang="en-US" sz="2400"/>
              <a:t>The world is complex whether we like it or not – </a:t>
            </a:r>
            <a:r>
              <a:rPr lang="en-US" sz="2400" b="1"/>
              <a:t>Get Real</a:t>
            </a:r>
          </a:p>
          <a:p>
            <a:pPr lvl="1"/>
            <a:endParaRPr lang="en-US"/>
          </a:p>
        </p:txBody>
      </p:sp>
      <p:pic>
        <p:nvPicPr>
          <p:cNvPr id="6" name="Picture 5" descr="A screenshot of a social media post with text and grass&#10;&#10;Description automatically generated">
            <a:extLst>
              <a:ext uri="{FF2B5EF4-FFF2-40B4-BE49-F238E27FC236}">
                <a16:creationId xmlns:a16="http://schemas.microsoft.com/office/drawing/2014/main" id="{48FC1DE2-2231-AA45-93F7-9747835134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301" y="1473523"/>
            <a:ext cx="4140625" cy="48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611C-220A-1046-AE89-F58A21C47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21" y="84388"/>
            <a:ext cx="10515600" cy="1001451"/>
          </a:xfrm>
        </p:spPr>
        <p:txBody>
          <a:bodyPr/>
          <a:lstStyle/>
          <a:p>
            <a:r>
              <a:rPr lang="en-US"/>
              <a:t>Examples of Complex Systems</a:t>
            </a:r>
            <a:br>
              <a:rPr lang="en-US"/>
            </a:br>
            <a:r>
              <a:rPr lang="en-US" sz="2400"/>
              <a:t>Climate, Animals, Brains, Cells, Cities, Ecosystems, Supply Chains, Traffic, Economies, Firms &amp; Customers</a:t>
            </a:r>
            <a:br>
              <a:rPr lang="en-US" sz="2400"/>
            </a:br>
            <a:r>
              <a:rPr lang="en-US" sz="2000" b="1"/>
              <a:t>Agents, Feedback, No Central Coordinator, Emergent, Self Organize, Learning</a:t>
            </a:r>
            <a:endParaRPr lang="en-US" b="1"/>
          </a:p>
        </p:txBody>
      </p:sp>
      <p:pic>
        <p:nvPicPr>
          <p:cNvPr id="5" name="Flocking birds with direction-based shapes in Netlogo.mp4">
            <a:hlinkClick r:id="" action="ppaction://media"/>
            <a:extLst>
              <a:ext uri="{FF2B5EF4-FFF2-40B4-BE49-F238E27FC236}">
                <a16:creationId xmlns:a16="http://schemas.microsoft.com/office/drawing/2014/main" id="{B81D8819-5223-244F-BE7A-8EC9489B1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6044" y="1771746"/>
            <a:ext cx="6273026" cy="3847171"/>
          </a:xfrm>
          <a:prstGeom prst="rect">
            <a:avLst/>
          </a:prstGeom>
        </p:spPr>
      </p:pic>
      <p:pic>
        <p:nvPicPr>
          <p:cNvPr id="6" name="IndianTraffic.mp4">
            <a:hlinkClick r:id="" action="ppaction://media"/>
            <a:extLst>
              <a:ext uri="{FF2B5EF4-FFF2-40B4-BE49-F238E27FC236}">
                <a16:creationId xmlns:a16="http://schemas.microsoft.com/office/drawing/2014/main" id="{AA19F086-A7CC-9E4B-8506-C68FA4F48C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48966" y="1773605"/>
            <a:ext cx="5127083" cy="3845312"/>
          </a:xfrm>
          <a:prstGeom prst="rect">
            <a:avLst/>
          </a:prstGeom>
        </p:spPr>
      </p:pic>
      <p:pic>
        <p:nvPicPr>
          <p:cNvPr id="10" name="How do army ants build bridges with no one in charge.mp4">
            <a:hlinkClick r:id="" action="ppaction://media"/>
            <a:extLst>
              <a:ext uri="{FF2B5EF4-FFF2-40B4-BE49-F238E27FC236}">
                <a16:creationId xmlns:a16="http://schemas.microsoft.com/office/drawing/2014/main" id="{8CCA77A3-6E0A-2F4F-9199-B39D348997D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13056" y="3567164"/>
            <a:ext cx="4576032" cy="25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6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32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3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85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21212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5F2D-21FD-B944-B288-6668732F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438720" y="3031775"/>
            <a:ext cx="5851306" cy="973867"/>
          </a:xfrm>
        </p:spPr>
        <p:txBody>
          <a:bodyPr/>
          <a:lstStyle/>
          <a:p>
            <a:r>
              <a:rPr lang="en-US" sz="4000" b="1">
                <a:solidFill>
                  <a:schemeClr val="accent1"/>
                </a:solidFill>
                <a:latin typeface="Century Gothic" panose="020B0502020202020204" pitchFamily="34" charset="0"/>
              </a:rPr>
              <a:t>Complexity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459D9-6FC2-4C40-814A-7734C97FF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463" y="55974"/>
            <a:ext cx="10532149" cy="620100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E3801E-5455-6642-9A0A-047A30A248F3}"/>
              </a:ext>
            </a:extLst>
          </p:cNvPr>
          <p:cNvSpPr/>
          <p:nvPr/>
        </p:nvSpPr>
        <p:spPr>
          <a:xfrm>
            <a:off x="8128000" y="1993900"/>
            <a:ext cx="1346200" cy="15621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5FFA12-802F-A547-A396-7531830F133A}"/>
              </a:ext>
            </a:extLst>
          </p:cNvPr>
          <p:cNvSpPr/>
          <p:nvPr/>
        </p:nvSpPr>
        <p:spPr>
          <a:xfrm>
            <a:off x="3683000" y="4051300"/>
            <a:ext cx="1346200" cy="15621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8843DD-333E-0442-A5C1-12D00DAF5FBA}"/>
              </a:ext>
            </a:extLst>
          </p:cNvPr>
          <p:cNvSpPr/>
          <p:nvPr/>
        </p:nvSpPr>
        <p:spPr>
          <a:xfrm>
            <a:off x="2628900" y="203200"/>
            <a:ext cx="1346200" cy="15621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9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9DB1-8719-DC44-8E5B-5E01BAAF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515"/>
            <a:ext cx="10515600" cy="1325563"/>
          </a:xfrm>
        </p:spPr>
        <p:txBody>
          <a:bodyPr/>
          <a:lstStyle/>
          <a:p>
            <a:r>
              <a:rPr lang="en-US" b="1"/>
              <a:t>First Principles: </a:t>
            </a:r>
            <a:r>
              <a:rPr lang="en-US"/>
              <a:t>Complexity Science</a:t>
            </a:r>
            <a:br>
              <a:rPr lang="en-US"/>
            </a:br>
            <a:endParaRPr lang="en-US" sz="28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966FA6-D79E-6542-86D3-2EA66D0A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19872"/>
            <a:ext cx="11772900" cy="4095636"/>
          </a:xfrm>
        </p:spPr>
        <p:txBody>
          <a:bodyPr/>
          <a:lstStyle/>
          <a:p>
            <a:r>
              <a:rPr lang="en-US" b="1"/>
              <a:t>Properties</a:t>
            </a:r>
          </a:p>
          <a:p>
            <a:pPr lvl="1"/>
            <a:r>
              <a:rPr lang="en-US" sz="2000"/>
              <a:t>Simple components or </a:t>
            </a:r>
            <a:r>
              <a:rPr lang="en-US" sz="2000" b="1"/>
              <a:t>Agents</a:t>
            </a:r>
            <a:r>
              <a:rPr lang="en-US" sz="2000"/>
              <a:t> (simple relative to the whole system)</a:t>
            </a:r>
          </a:p>
          <a:p>
            <a:pPr lvl="1"/>
            <a:r>
              <a:rPr lang="en-US" sz="2000" b="1"/>
              <a:t>Nonlinear</a:t>
            </a:r>
            <a:r>
              <a:rPr lang="en-US" sz="2000"/>
              <a:t> </a:t>
            </a:r>
            <a:r>
              <a:rPr lang="en-US" sz="2000" b="1"/>
              <a:t>Interactions</a:t>
            </a:r>
            <a:r>
              <a:rPr lang="en-US" sz="2000"/>
              <a:t> among components usually caused by </a:t>
            </a:r>
            <a:r>
              <a:rPr lang="en-US" sz="2000" b="1"/>
              <a:t>Feedback Loops</a:t>
            </a:r>
          </a:p>
          <a:p>
            <a:pPr lvl="1"/>
            <a:r>
              <a:rPr lang="en-US" sz="2000" b="1"/>
              <a:t>No central control </a:t>
            </a:r>
            <a:endParaRPr lang="en-US" sz="2000"/>
          </a:p>
          <a:p>
            <a:pPr lvl="1"/>
            <a:r>
              <a:rPr lang="en-US" sz="2000" b="1"/>
              <a:t>Emergent</a:t>
            </a:r>
            <a:r>
              <a:rPr lang="en-US" sz="2000"/>
              <a:t> behaviors</a:t>
            </a:r>
          </a:p>
          <a:p>
            <a:pPr lvl="2"/>
            <a:r>
              <a:rPr lang="en-US" sz="1800"/>
              <a:t>Hierarchical(</a:t>
            </a:r>
            <a:r>
              <a:rPr lang="en-US" sz="1800" b="1"/>
              <a:t>Layers</a:t>
            </a:r>
            <a:r>
              <a:rPr lang="en-US" sz="1800"/>
              <a:t>) &amp; </a:t>
            </a:r>
            <a:r>
              <a:rPr lang="en-US" sz="1800" b="1"/>
              <a:t>Network </a:t>
            </a:r>
            <a:r>
              <a:rPr lang="en-US" sz="1800"/>
              <a:t>design patterns</a:t>
            </a:r>
          </a:p>
          <a:p>
            <a:pPr lvl="2"/>
            <a:r>
              <a:rPr lang="en-US" sz="1800" b="1"/>
              <a:t>Information Processing </a:t>
            </a:r>
          </a:p>
          <a:p>
            <a:pPr lvl="2"/>
            <a:r>
              <a:rPr lang="en-US" sz="1800"/>
              <a:t>Dynamics: Study of continuing changing structure and behavior – </a:t>
            </a:r>
            <a:r>
              <a:rPr lang="en-US" sz="1800" b="1"/>
              <a:t>STATES &amp; Self Organization</a:t>
            </a:r>
          </a:p>
          <a:p>
            <a:pPr lvl="2"/>
            <a:r>
              <a:rPr lang="en-US" sz="1800" b="1"/>
              <a:t>Learning</a:t>
            </a:r>
            <a:r>
              <a:rPr lang="en-US" sz="1800"/>
              <a:t> / Evolutionary / Adaptation</a:t>
            </a:r>
          </a:p>
          <a:p>
            <a:endParaRPr lang="en-US" sz="2400" b="1">
              <a:highlight>
                <a:srgbClr val="FFFF00"/>
              </a:highlight>
            </a:endParaRPr>
          </a:p>
          <a:p>
            <a:r>
              <a:rPr lang="en-US" sz="2400" b="1">
                <a:highlight>
                  <a:srgbClr val="FFFF00"/>
                </a:highlight>
              </a:rPr>
              <a:t>Study of Organisms (Ecology)</a:t>
            </a:r>
          </a:p>
          <a:p>
            <a:pPr lvl="1"/>
            <a:r>
              <a:rPr lang="en-US" sz="2000"/>
              <a:t>Computation model inspiration = </a:t>
            </a:r>
            <a:r>
              <a:rPr lang="en-US" sz="2000" b="1">
                <a:highlight>
                  <a:srgbClr val="FFFF00"/>
                </a:highlight>
              </a:rPr>
              <a:t>Robotics</a:t>
            </a:r>
            <a:r>
              <a:rPr lang="en-US" sz="2000"/>
              <a:t> (Sense, Plan, Act)</a:t>
            </a:r>
          </a:p>
          <a:p>
            <a:pPr lvl="2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356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396A-E089-E143-B84D-32FC310A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57" y="176201"/>
            <a:ext cx="10515600" cy="1325563"/>
          </a:xfrm>
        </p:spPr>
        <p:txBody>
          <a:bodyPr anchor="t"/>
          <a:lstStyle/>
          <a:p>
            <a:r>
              <a:rPr lang="en-US" b="1">
                <a:latin typeface="Century Gothic"/>
              </a:rPr>
              <a:t>Use Case: </a:t>
            </a:r>
            <a:r>
              <a:rPr lang="en-US">
                <a:latin typeface="Century Gothic"/>
              </a:rPr>
              <a:t>Intelligent Reporting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0425-CBF0-3A40-9CB0-9E2B8963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68" y="1378824"/>
            <a:ext cx="7080446" cy="5011465"/>
          </a:xfrm>
        </p:spPr>
        <p:txBody>
          <a:bodyPr/>
          <a:lstStyle/>
          <a:p>
            <a:r>
              <a:rPr lang="en-US"/>
              <a:t>Dealing with Networks (</a:t>
            </a:r>
            <a:r>
              <a:rPr lang="en-US" b="1"/>
              <a:t>organism</a:t>
            </a:r>
            <a:r>
              <a:rPr lang="en-US"/>
              <a:t>) </a:t>
            </a:r>
          </a:p>
          <a:p>
            <a:pPr lvl="1"/>
            <a:r>
              <a:rPr lang="en-US"/>
              <a:t>Possible </a:t>
            </a:r>
            <a:r>
              <a:rPr lang="en-US" b="1"/>
              <a:t>Unanticipated </a:t>
            </a:r>
            <a:r>
              <a:rPr lang="en-US"/>
              <a:t>Consequences and difficult to predict</a:t>
            </a:r>
          </a:p>
          <a:p>
            <a:pPr lvl="1"/>
            <a:r>
              <a:rPr lang="en-US" b="1"/>
              <a:t>Novelty Detection </a:t>
            </a:r>
            <a:r>
              <a:rPr lang="en-US"/>
              <a:t>key characteristic</a:t>
            </a:r>
          </a:p>
          <a:p>
            <a:pPr lvl="2"/>
            <a:r>
              <a:rPr lang="en-US"/>
              <a:t>Shannon Entropy “Surprise”</a:t>
            </a:r>
          </a:p>
          <a:p>
            <a:pPr lvl="2"/>
            <a:endParaRPr lang="en-US"/>
          </a:p>
          <a:p>
            <a:r>
              <a:rPr lang="en-US" b="1"/>
              <a:t>Monitor</a:t>
            </a:r>
            <a:r>
              <a:rPr lang="en-US"/>
              <a:t> at the case level, </a:t>
            </a:r>
            <a:r>
              <a:rPr lang="en-US">
                <a:highlight>
                  <a:srgbClr val="FFFF00"/>
                </a:highlight>
              </a:rPr>
              <a:t>states and trajectories  </a:t>
            </a:r>
          </a:p>
          <a:p>
            <a:pPr lvl="1"/>
            <a:r>
              <a:rPr lang="en-US" b="1"/>
              <a:t>Case </a:t>
            </a:r>
            <a:r>
              <a:rPr lang="en-US" sz="1800"/>
              <a:t>= profile of a contextual set of inter-dependent variables, a situation of the case-object</a:t>
            </a:r>
            <a:endParaRPr lang="en-US"/>
          </a:p>
          <a:p>
            <a:pPr lvl="1"/>
            <a:r>
              <a:rPr lang="en-US"/>
              <a:t>Start with a Robust </a:t>
            </a:r>
            <a:r>
              <a:rPr lang="en-US" b="1"/>
              <a:t>Sensing</a:t>
            </a:r>
            <a:r>
              <a:rPr lang="en-US"/>
              <a:t> Apparatus</a:t>
            </a:r>
          </a:p>
          <a:p>
            <a:pPr lvl="2"/>
            <a:r>
              <a:rPr lang="en-US"/>
              <a:t>Visualize states and trajectories of the case-object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12476-6160-3C40-8196-FCF1B51968EB}"/>
              </a:ext>
            </a:extLst>
          </p:cNvPr>
          <p:cNvGrpSpPr/>
          <p:nvPr/>
        </p:nvGrpSpPr>
        <p:grpSpPr>
          <a:xfrm>
            <a:off x="8263989" y="3796795"/>
            <a:ext cx="3089811" cy="2317359"/>
            <a:chOff x="1945184" y="3037488"/>
            <a:chExt cx="3089811" cy="23173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59C545-82C2-9E49-B437-B43A9362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184" y="3037488"/>
              <a:ext cx="3089811" cy="23173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A56060-5434-FE41-979C-6A641D88EB09}"/>
                </a:ext>
              </a:extLst>
            </p:cNvPr>
            <p:cNvSpPr txBox="1"/>
            <p:nvPr/>
          </p:nvSpPr>
          <p:spPr>
            <a:xfrm>
              <a:off x="2838651" y="4774707"/>
              <a:ext cx="1460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  <a:latin typeface="Century Gothic" panose="020B0502020202020204" pitchFamily="34" charset="0"/>
                </a:rPr>
                <a:t>Robotics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B4384F-6805-4E45-9F33-5E1E5B25BB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9891" y="1235960"/>
            <a:ext cx="4581741" cy="21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ciousness 2019">
      <a:dk1>
        <a:srgbClr val="FFFFFF"/>
      </a:dk1>
      <a:lt1>
        <a:srgbClr val="F2F2F2"/>
      </a:lt1>
      <a:dk2>
        <a:srgbClr val="D8D8D8"/>
      </a:dk2>
      <a:lt2>
        <a:srgbClr val="E7E6E6"/>
      </a:lt2>
      <a:accent1>
        <a:srgbClr val="044E53"/>
      </a:accent1>
      <a:accent2>
        <a:srgbClr val="833C0B"/>
      </a:accent2>
      <a:accent3>
        <a:srgbClr val="A5A5A5"/>
      </a:accent3>
      <a:accent4>
        <a:srgbClr val="006666"/>
      </a:accent4>
      <a:accent5>
        <a:srgbClr val="800000"/>
      </a:accent5>
      <a:accent6>
        <a:srgbClr val="EDEDED"/>
      </a:accent6>
      <a:hlink>
        <a:srgbClr val="0563C1"/>
      </a:hlink>
      <a:folHlink>
        <a:srgbClr val="954F72"/>
      </a:folHlink>
    </a:clrScheme>
    <a:fontScheme name="KD">
      <a:majorFont>
        <a:latin typeface="Segoe UI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1_Office Theme</vt:lpstr>
      <vt:lpstr>PowerPoint Presentation</vt:lpstr>
      <vt:lpstr>Agenda</vt:lpstr>
      <vt:lpstr>PowerPoint Presentation</vt:lpstr>
      <vt:lpstr>PowerPoint Presentation</vt:lpstr>
      <vt:lpstr>Default view in Decision Sciences: Comfortable.. But Deceiving </vt:lpstr>
      <vt:lpstr>Examples of Complex Systems Climate, Animals, Brains, Cells, Cities, Ecosystems, Supply Chains, Traffic, Economies, Firms &amp; Customers Agents, Feedback, No Central Coordinator, Emergent, Self Organize, Learning</vt:lpstr>
      <vt:lpstr>Complexity Science</vt:lpstr>
      <vt:lpstr>First Principles: Complexity Science </vt:lpstr>
      <vt:lpstr>Use Case: Intelligent Reporting </vt:lpstr>
      <vt:lpstr>Agenda</vt:lpstr>
      <vt:lpstr>Why complex system representation an issue?  </vt:lpstr>
      <vt:lpstr>Emergence in a Complex System      </vt:lpstr>
      <vt:lpstr>Case Based Modeling for a Complex System    </vt:lpstr>
      <vt:lpstr>Agenda</vt:lpstr>
      <vt:lpstr>Vector Quantization</vt:lpstr>
      <vt:lpstr>Dimensionality Reduction</vt:lpstr>
      <vt:lpstr>Voronoi Tessellations</vt:lpstr>
      <vt:lpstr>Presence of geometric arrangements  in nature </vt:lpstr>
      <vt:lpstr>Hierarchical Voronoi Tessellations</vt:lpstr>
      <vt:lpstr>Agenda</vt:lpstr>
      <vt:lpstr>Shiny interface for muHVT 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Kartik Dhiman</dc:creator>
  <cp:revision>1</cp:revision>
  <dcterms:created xsi:type="dcterms:W3CDTF">2019-01-28T15:10:36Z</dcterms:created>
  <dcterms:modified xsi:type="dcterms:W3CDTF">2020-06-19T22:15:46Z</dcterms:modified>
</cp:coreProperties>
</file>